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72" r:id="rId2"/>
    <p:sldId id="457" r:id="rId3"/>
    <p:sldId id="460" r:id="rId4"/>
    <p:sldId id="461" r:id="rId5"/>
    <p:sldId id="462" r:id="rId6"/>
    <p:sldId id="463" r:id="rId7"/>
    <p:sldId id="464" r:id="rId8"/>
    <p:sldId id="465" r:id="rId9"/>
    <p:sldId id="263" r:id="rId10"/>
    <p:sldId id="281" r:id="rId11"/>
    <p:sldId id="264" r:id="rId12"/>
    <p:sldId id="387" r:id="rId13"/>
    <p:sldId id="390" r:id="rId14"/>
    <p:sldId id="391" r:id="rId15"/>
    <p:sldId id="313" r:id="rId16"/>
    <p:sldId id="343" r:id="rId17"/>
    <p:sldId id="346" r:id="rId18"/>
    <p:sldId id="452" r:id="rId19"/>
    <p:sldId id="418" r:id="rId20"/>
    <p:sldId id="396" r:id="rId21"/>
    <p:sldId id="454" r:id="rId22"/>
    <p:sldId id="372" r:id="rId23"/>
    <p:sldId id="453" r:id="rId24"/>
    <p:sldId id="436" r:id="rId25"/>
    <p:sldId id="265" r:id="rId26"/>
    <p:sldId id="282" r:id="rId27"/>
    <p:sldId id="283" r:id="rId28"/>
    <p:sldId id="284"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468" r:id="rId43"/>
    <p:sldId id="26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16" d="100"/>
          <a:sy n="116" d="100"/>
        </p:scale>
        <p:origin x="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918" b="1" i="0" u="none" strike="noStrike" baseline="0">
                <a:solidFill>
                  <a:srgbClr val="000000"/>
                </a:solidFill>
                <a:latin typeface="Arial"/>
                <a:ea typeface="Arial"/>
                <a:cs typeface="Arial"/>
              </a:defRPr>
            </a:pPr>
            <a:r>
              <a:rPr lang="en-US" dirty="0"/>
              <a:t>Forecast impact by observation type</a:t>
            </a:r>
          </a:p>
        </c:rich>
      </c:tx>
      <c:layout>
        <c:manualLayout>
          <c:xMode val="edge"/>
          <c:yMode val="edge"/>
          <c:x val="0.16256830601092895"/>
          <c:y val="1.9730941704035873E-2"/>
        </c:manualLayout>
      </c:layout>
      <c:overlay val="0"/>
      <c:spPr>
        <a:noFill/>
        <a:ln w="17397">
          <a:noFill/>
        </a:ln>
      </c:spPr>
    </c:title>
    <c:autoTitleDeleted val="0"/>
    <c:plotArea>
      <c:layout>
        <c:manualLayout>
          <c:layoutTarget val="inner"/>
          <c:xMode val="edge"/>
          <c:yMode val="edge"/>
          <c:x val="0.12363387978142076"/>
          <c:y val="0.15605381165919283"/>
          <c:w val="0.66530054644808745"/>
          <c:h val="0.55874439461883407"/>
        </c:manualLayout>
      </c:layout>
      <c:barChart>
        <c:barDir val="col"/>
        <c:grouping val="clustered"/>
        <c:varyColors val="0"/>
        <c:ser>
          <c:idx val="0"/>
          <c:order val="0"/>
          <c:tx>
            <c:strRef>
              <c:f>Sheet1!$F$1</c:f>
              <c:strCache>
                <c:ptCount val="1"/>
                <c:pt idx="0">
                  <c:v>Impact (%)</c:v>
                </c:pt>
              </c:strCache>
            </c:strRef>
          </c:tx>
          <c:spPr>
            <a:solidFill>
              <a:srgbClr val="0000FF"/>
            </a:solidFill>
            <a:ln w="8698">
              <a:solidFill>
                <a:srgbClr val="000000"/>
              </a:solidFill>
              <a:prstDash val="solid"/>
            </a:ln>
          </c:spPr>
          <c:invertIfNegative val="0"/>
          <c:cat>
            <c:strRef>
              <c:f>Sheet1!$E$2:$E$11</c:f>
              <c:strCache>
                <c:ptCount val="8"/>
                <c:pt idx="0">
                  <c:v>AMSU-A</c:v>
                </c:pt>
                <c:pt idx="1">
                  <c:v>Geosat winds</c:v>
                </c:pt>
                <c:pt idx="2">
                  <c:v>Aircraft</c:v>
                </c:pt>
                <c:pt idx="3">
                  <c:v>Land surface</c:v>
                </c:pt>
                <c:pt idx="4">
                  <c:v>Ship surface </c:v>
                </c:pt>
                <c:pt idx="5">
                  <c:v>Rawinsondes</c:v>
                </c:pt>
                <c:pt idx="6">
                  <c:v>TC Synth</c:v>
                </c:pt>
                <c:pt idx="7">
                  <c:v>Dropsondes</c:v>
                </c:pt>
              </c:strCache>
            </c:strRef>
          </c:cat>
          <c:val>
            <c:numRef>
              <c:f>Sheet1!$F$2:$F$11</c:f>
              <c:numCache>
                <c:formatCode>General</c:formatCode>
                <c:ptCount val="10"/>
                <c:pt idx="0">
                  <c:v>47.777598189752709</c:v>
                </c:pt>
                <c:pt idx="1">
                  <c:v>17.477506599859922</c:v>
                </c:pt>
                <c:pt idx="2">
                  <c:v>15.753461559183235</c:v>
                </c:pt>
                <c:pt idx="3">
                  <c:v>7.6504498680028021</c:v>
                </c:pt>
                <c:pt idx="4">
                  <c:v>6.0341576423684078</c:v>
                </c:pt>
                <c:pt idx="5">
                  <c:v>4.0084047195732992</c:v>
                </c:pt>
                <c:pt idx="6">
                  <c:v>0.93744949086794904</c:v>
                </c:pt>
                <c:pt idx="7">
                  <c:v>0.36097193039168152</c:v>
                </c:pt>
              </c:numCache>
            </c:numRef>
          </c:val>
          <c:extLst>
            <c:ext xmlns:c16="http://schemas.microsoft.com/office/drawing/2014/chart" uri="{C3380CC4-5D6E-409C-BE32-E72D297353CC}">
              <c16:uniqueId val="{00000000-FA57-9845-AFB1-428D10AFEF52}"/>
            </c:ext>
          </c:extLst>
        </c:ser>
        <c:ser>
          <c:idx val="1"/>
          <c:order val="1"/>
          <c:tx>
            <c:strRef>
              <c:f>Sheet1!$H$1</c:f>
              <c:strCache>
                <c:ptCount val="1"/>
                <c:pt idx="0">
                  <c:v>Impact per ob</c:v>
                </c:pt>
              </c:strCache>
            </c:strRef>
          </c:tx>
          <c:spPr>
            <a:solidFill>
              <a:srgbClr val="FF0000"/>
            </a:solidFill>
            <a:ln w="8698">
              <a:solidFill>
                <a:srgbClr val="000000"/>
              </a:solidFill>
              <a:prstDash val="solid"/>
            </a:ln>
          </c:spPr>
          <c:invertIfNegative val="0"/>
          <c:cat>
            <c:strRef>
              <c:f>Sheet1!$E$2:$E$11</c:f>
              <c:strCache>
                <c:ptCount val="8"/>
                <c:pt idx="0">
                  <c:v>AMSU-A</c:v>
                </c:pt>
                <c:pt idx="1">
                  <c:v>Geosat winds</c:v>
                </c:pt>
                <c:pt idx="2">
                  <c:v>Aircraft</c:v>
                </c:pt>
                <c:pt idx="3">
                  <c:v>Land surface</c:v>
                </c:pt>
                <c:pt idx="4">
                  <c:v>Ship surface </c:v>
                </c:pt>
                <c:pt idx="5">
                  <c:v>Rawinsondes</c:v>
                </c:pt>
                <c:pt idx="6">
                  <c:v>TC Synth</c:v>
                </c:pt>
                <c:pt idx="7">
                  <c:v>Dropsondes</c:v>
                </c:pt>
              </c:strCache>
            </c:strRef>
          </c:cat>
          <c:val>
            <c:numRef>
              <c:f>Sheet1!$H$2:$H$11</c:f>
              <c:numCache>
                <c:formatCode>General</c:formatCode>
                <c:ptCount val="10"/>
                <c:pt idx="0">
                  <c:v>5.8173184689666622</c:v>
                </c:pt>
                <c:pt idx="1">
                  <c:v>3.209163287104511</c:v>
                </c:pt>
                <c:pt idx="2">
                  <c:v>3.4074984414895892</c:v>
                </c:pt>
                <c:pt idx="3">
                  <c:v>5.9702174898763838</c:v>
                </c:pt>
                <c:pt idx="4">
                  <c:v>15.307791456093776</c:v>
                </c:pt>
                <c:pt idx="5">
                  <c:v>6.0072609863974789</c:v>
                </c:pt>
                <c:pt idx="6">
                  <c:v>45.666201059877025</c:v>
                </c:pt>
                <c:pt idx="7">
                  <c:v>14.614548810194556</c:v>
                </c:pt>
              </c:numCache>
            </c:numRef>
          </c:val>
          <c:extLst>
            <c:ext xmlns:c16="http://schemas.microsoft.com/office/drawing/2014/chart" uri="{C3380CC4-5D6E-409C-BE32-E72D297353CC}">
              <c16:uniqueId val="{00000001-FA57-9845-AFB1-428D10AFEF52}"/>
            </c:ext>
          </c:extLst>
        </c:ser>
        <c:dLbls>
          <c:showLegendKey val="0"/>
          <c:showVal val="0"/>
          <c:showCatName val="0"/>
          <c:showSerName val="0"/>
          <c:showPercent val="0"/>
          <c:showBubbleSize val="0"/>
        </c:dLbls>
        <c:gapWidth val="150"/>
        <c:axId val="36197504"/>
        <c:axId val="36199424"/>
      </c:barChart>
      <c:catAx>
        <c:axId val="36197504"/>
        <c:scaling>
          <c:orientation val="minMax"/>
        </c:scaling>
        <c:delete val="0"/>
        <c:axPos val="b"/>
        <c:title>
          <c:tx>
            <c:rich>
              <a:bodyPr/>
              <a:lstStyle/>
              <a:p>
                <a:pPr>
                  <a:defRPr sz="1284" b="1" i="0" u="none" strike="noStrike" baseline="0">
                    <a:solidFill>
                      <a:srgbClr val="000000"/>
                    </a:solidFill>
                    <a:latin typeface="Arial"/>
                    <a:ea typeface="Arial"/>
                    <a:cs typeface="Arial"/>
                  </a:defRPr>
                </a:pPr>
                <a:r>
                  <a:rPr lang="en-US" dirty="0"/>
                  <a:t>Ob type</a:t>
                </a:r>
              </a:p>
            </c:rich>
          </c:tx>
          <c:layout>
            <c:manualLayout>
              <c:xMode val="edge"/>
              <c:yMode val="edge"/>
              <c:x val="0.40368852459016391"/>
              <c:y val="0.9282511210762332"/>
            </c:manualLayout>
          </c:layout>
          <c:overlay val="0"/>
          <c:spPr>
            <a:noFill/>
            <a:ln w="17397">
              <a:noFill/>
            </a:ln>
          </c:spPr>
        </c:title>
        <c:numFmt formatCode="General" sourceLinked="1"/>
        <c:majorTickMark val="out"/>
        <c:minorTickMark val="none"/>
        <c:tickLblPos val="nextTo"/>
        <c:spPr>
          <a:ln w="2175">
            <a:solidFill>
              <a:srgbClr val="000000"/>
            </a:solidFill>
            <a:prstDash val="solid"/>
          </a:ln>
        </c:spPr>
        <c:txPr>
          <a:bodyPr rot="-2700000" vert="horz"/>
          <a:lstStyle/>
          <a:p>
            <a:pPr>
              <a:defRPr sz="1284" b="0" i="0" u="none" strike="noStrike" baseline="0">
                <a:solidFill>
                  <a:srgbClr val="000000"/>
                </a:solidFill>
                <a:latin typeface="Arial"/>
                <a:ea typeface="Arial"/>
                <a:cs typeface="Arial"/>
              </a:defRPr>
            </a:pPr>
            <a:endParaRPr lang="en-US"/>
          </a:p>
        </c:txPr>
        <c:crossAx val="36199424"/>
        <c:crosses val="autoZero"/>
        <c:auto val="1"/>
        <c:lblAlgn val="ctr"/>
        <c:lblOffset val="100"/>
        <c:tickLblSkip val="1"/>
        <c:tickMarkSkip val="1"/>
        <c:noMultiLvlLbl val="0"/>
      </c:catAx>
      <c:valAx>
        <c:axId val="36199424"/>
        <c:scaling>
          <c:orientation val="minMax"/>
        </c:scaling>
        <c:delete val="0"/>
        <c:axPos val="l"/>
        <c:majorGridlines>
          <c:spPr>
            <a:ln w="2175">
              <a:solidFill>
                <a:srgbClr val="000000"/>
              </a:solidFill>
              <a:prstDash val="solid"/>
            </a:ln>
          </c:spPr>
        </c:majorGridlines>
        <c:title>
          <c:tx>
            <c:rich>
              <a:bodyPr/>
              <a:lstStyle/>
              <a:p>
                <a:pPr>
                  <a:defRPr sz="1284" b="1" i="0" u="none" strike="noStrike" baseline="0">
                    <a:solidFill>
                      <a:srgbClr val="000000"/>
                    </a:solidFill>
                    <a:latin typeface="Arial"/>
                    <a:ea typeface="Arial"/>
                    <a:cs typeface="Arial"/>
                  </a:defRPr>
                </a:pPr>
                <a:r>
                  <a:rPr lang="en-US" dirty="0"/>
                  <a:t>Impact</a:t>
                </a:r>
              </a:p>
            </c:rich>
          </c:tx>
          <c:layout>
            <c:manualLayout>
              <c:xMode val="edge"/>
              <c:yMode val="edge"/>
              <c:x val="9.562841530054645E-3"/>
              <c:y val="0.37309417040358744"/>
            </c:manualLayout>
          </c:layout>
          <c:overlay val="0"/>
          <c:spPr>
            <a:noFill/>
            <a:ln w="17397">
              <a:noFill/>
            </a:ln>
          </c:spPr>
        </c:title>
        <c:numFmt formatCode="General" sourceLinked="1"/>
        <c:majorTickMark val="out"/>
        <c:minorTickMark val="none"/>
        <c:tickLblPos val="nextTo"/>
        <c:spPr>
          <a:ln w="2175">
            <a:solidFill>
              <a:srgbClr val="000000"/>
            </a:solidFill>
            <a:prstDash val="solid"/>
          </a:ln>
        </c:spPr>
        <c:txPr>
          <a:bodyPr rot="0" vert="horz"/>
          <a:lstStyle/>
          <a:p>
            <a:pPr>
              <a:defRPr sz="736" b="0" i="0" u="none" strike="noStrike" baseline="0">
                <a:solidFill>
                  <a:srgbClr val="000000"/>
                </a:solidFill>
                <a:latin typeface="Arial"/>
                <a:ea typeface="Arial"/>
                <a:cs typeface="Arial"/>
              </a:defRPr>
            </a:pPr>
            <a:endParaRPr lang="en-US"/>
          </a:p>
        </c:txPr>
        <c:crossAx val="36197504"/>
        <c:crosses val="autoZero"/>
        <c:crossBetween val="between"/>
      </c:valAx>
      <c:spPr>
        <a:solidFill>
          <a:srgbClr val="C0C0C0"/>
        </a:solidFill>
        <a:ln w="8698">
          <a:solidFill>
            <a:srgbClr val="808080"/>
          </a:solidFill>
          <a:prstDash val="solid"/>
        </a:ln>
      </c:spPr>
    </c:plotArea>
    <c:legend>
      <c:legendPos val="r"/>
      <c:layout>
        <c:manualLayout>
          <c:xMode val="edge"/>
          <c:yMode val="edge"/>
          <c:x val="0.79918032786885251"/>
          <c:y val="0.38565022421524664"/>
          <c:w val="0.19808743169398907"/>
          <c:h val="9.7757847533632286E-2"/>
        </c:manualLayout>
      </c:layout>
      <c:overlay val="0"/>
      <c:spPr>
        <a:solidFill>
          <a:srgbClr val="FFFFFF"/>
        </a:solidFill>
        <a:ln w="2175">
          <a:solidFill>
            <a:srgbClr val="000000"/>
          </a:solidFill>
          <a:prstDash val="solid"/>
        </a:ln>
      </c:spPr>
      <c:txPr>
        <a:bodyPr/>
        <a:lstStyle/>
        <a:p>
          <a:pPr>
            <a:defRPr sz="1181" b="0" i="0" u="none" strike="noStrike" baseline="0">
              <a:solidFill>
                <a:srgbClr val="000000"/>
              </a:solidFill>
              <a:latin typeface="Arial"/>
              <a:ea typeface="Arial"/>
              <a:cs typeface="Arial"/>
            </a:defRPr>
          </a:pPr>
          <a:endParaRPr lang="en-US"/>
        </a:p>
      </c:txPr>
    </c:legend>
    <c:plotVisOnly val="1"/>
    <c:dispBlanksAs val="gap"/>
    <c:showDLblsOverMax val="0"/>
  </c:chart>
  <c:spPr>
    <a:solidFill>
      <a:schemeClr val="bg1">
        <a:lumMod val="85000"/>
      </a:schemeClr>
    </a:solidFill>
    <a:ln>
      <a:noFill/>
    </a:ln>
  </c:spPr>
  <c:txPr>
    <a:bodyPr/>
    <a:lstStyle/>
    <a:p>
      <a:pPr>
        <a:defRPr sz="736"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5A39B-3BD2-CF44-B1C7-CDAD29973450}" type="datetimeFigureOut">
              <a:rPr lang="en-US" smtClean="0"/>
              <a:t>1/2/26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D1D1E-B5E5-924A-9ED9-E7F3F9AB0EA2}" type="slidenum">
              <a:rPr lang="en-US" smtClean="0"/>
              <a:t>‹#›</a:t>
            </a:fld>
            <a:endParaRPr lang="en-US"/>
          </a:p>
        </p:txBody>
      </p:sp>
    </p:spTree>
    <p:extLst>
      <p:ext uri="{BB962C8B-B14F-4D97-AF65-F5344CB8AC3E}">
        <p14:creationId xmlns:p14="http://schemas.microsoft.com/office/powerpoint/2010/main" val="1234358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7737B-6EB5-A343-B6CF-B1277D3316A8}" type="slidenum">
              <a:rPr lang="en-US" smtClean="0"/>
              <a:t>3</a:t>
            </a:fld>
            <a:endParaRPr lang="en-US"/>
          </a:p>
        </p:txBody>
      </p:sp>
    </p:spTree>
    <p:extLst>
      <p:ext uri="{BB962C8B-B14F-4D97-AF65-F5344CB8AC3E}">
        <p14:creationId xmlns:p14="http://schemas.microsoft.com/office/powerpoint/2010/main" val="1478262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2048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22338" eaLnBrk="0" hangingPunct="0">
              <a:spcBef>
                <a:spcPct val="30000"/>
              </a:spcBef>
              <a:defRPr sz="1200">
                <a:solidFill>
                  <a:schemeClr val="tx1"/>
                </a:solidFill>
                <a:latin typeface="Arial" pitchFamily="34" charset="0"/>
              </a:defRPr>
            </a:lvl1pPr>
            <a:lvl2pPr marL="742950" indent="-285750" algn="l" defTabSz="922338" eaLnBrk="0" hangingPunct="0">
              <a:spcBef>
                <a:spcPct val="30000"/>
              </a:spcBef>
              <a:defRPr sz="1200">
                <a:solidFill>
                  <a:schemeClr val="tx1"/>
                </a:solidFill>
                <a:latin typeface="Arial" pitchFamily="34" charset="0"/>
              </a:defRPr>
            </a:lvl2pPr>
            <a:lvl3pPr marL="1143000" indent="-228600" algn="l" defTabSz="922338" eaLnBrk="0" hangingPunct="0">
              <a:spcBef>
                <a:spcPct val="30000"/>
              </a:spcBef>
              <a:defRPr sz="1200">
                <a:solidFill>
                  <a:schemeClr val="tx1"/>
                </a:solidFill>
                <a:latin typeface="Arial" pitchFamily="34" charset="0"/>
              </a:defRPr>
            </a:lvl3pPr>
            <a:lvl4pPr marL="1600200" indent="-228600" algn="l" defTabSz="922338" eaLnBrk="0" hangingPunct="0">
              <a:spcBef>
                <a:spcPct val="30000"/>
              </a:spcBef>
              <a:defRPr sz="1200">
                <a:solidFill>
                  <a:schemeClr val="tx1"/>
                </a:solidFill>
                <a:latin typeface="Arial" pitchFamily="34" charset="0"/>
              </a:defRPr>
            </a:lvl4pPr>
            <a:lvl5pPr marL="2057400" indent="-228600" algn="l" defTabSz="922338" eaLnBrk="0" hangingPunct="0">
              <a:spcBef>
                <a:spcPct val="30000"/>
              </a:spcBef>
              <a:defRPr sz="1200">
                <a:solidFill>
                  <a:schemeClr val="tx1"/>
                </a:solidFill>
                <a:latin typeface="Arial" pitchFamily="34" charset="0"/>
              </a:defRPr>
            </a:lvl5pPr>
            <a:lvl6pPr marL="2514600" indent="-228600" defTabSz="922338" eaLnBrk="0" fontAlgn="base" hangingPunct="0">
              <a:spcBef>
                <a:spcPct val="30000"/>
              </a:spcBef>
              <a:spcAft>
                <a:spcPct val="0"/>
              </a:spcAft>
              <a:defRPr sz="1200">
                <a:solidFill>
                  <a:schemeClr val="tx1"/>
                </a:solidFill>
                <a:latin typeface="Arial" pitchFamily="34" charset="0"/>
              </a:defRPr>
            </a:lvl6pPr>
            <a:lvl7pPr marL="2971800" indent="-228600" defTabSz="922338" eaLnBrk="0" fontAlgn="base" hangingPunct="0">
              <a:spcBef>
                <a:spcPct val="30000"/>
              </a:spcBef>
              <a:spcAft>
                <a:spcPct val="0"/>
              </a:spcAft>
              <a:defRPr sz="1200">
                <a:solidFill>
                  <a:schemeClr val="tx1"/>
                </a:solidFill>
                <a:latin typeface="Arial" pitchFamily="34" charset="0"/>
              </a:defRPr>
            </a:lvl7pPr>
            <a:lvl8pPr marL="3429000" indent="-228600" defTabSz="922338" eaLnBrk="0" fontAlgn="base" hangingPunct="0">
              <a:spcBef>
                <a:spcPct val="30000"/>
              </a:spcBef>
              <a:spcAft>
                <a:spcPct val="0"/>
              </a:spcAft>
              <a:defRPr sz="1200">
                <a:solidFill>
                  <a:schemeClr val="tx1"/>
                </a:solidFill>
                <a:latin typeface="Arial" pitchFamily="34" charset="0"/>
              </a:defRPr>
            </a:lvl8pPr>
            <a:lvl9pPr marL="3886200" indent="-228600" defTabSz="922338"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E1EB65A9-6C2F-483B-9318-B0CC7A1F1E8A}" type="slidenum">
              <a:rPr lang="en-US" altLang="en-US" smtClean="0"/>
              <a:pPr algn="r" eaLnBrk="1" hangingPunct="1">
                <a:spcBef>
                  <a:spcPct val="0"/>
                </a:spcBef>
              </a:pPr>
              <a:t>22</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2201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22338" eaLnBrk="0" hangingPunct="0">
              <a:spcBef>
                <a:spcPct val="30000"/>
              </a:spcBef>
              <a:defRPr sz="1200">
                <a:solidFill>
                  <a:schemeClr val="tx1"/>
                </a:solidFill>
                <a:latin typeface="Arial" pitchFamily="34" charset="0"/>
              </a:defRPr>
            </a:lvl1pPr>
            <a:lvl2pPr marL="742950" indent="-285750" algn="l" defTabSz="922338" eaLnBrk="0" hangingPunct="0">
              <a:spcBef>
                <a:spcPct val="30000"/>
              </a:spcBef>
              <a:defRPr sz="1200">
                <a:solidFill>
                  <a:schemeClr val="tx1"/>
                </a:solidFill>
                <a:latin typeface="Arial" pitchFamily="34" charset="0"/>
              </a:defRPr>
            </a:lvl2pPr>
            <a:lvl3pPr marL="1143000" indent="-228600" algn="l" defTabSz="922338" eaLnBrk="0" hangingPunct="0">
              <a:spcBef>
                <a:spcPct val="30000"/>
              </a:spcBef>
              <a:defRPr sz="1200">
                <a:solidFill>
                  <a:schemeClr val="tx1"/>
                </a:solidFill>
                <a:latin typeface="Arial" pitchFamily="34" charset="0"/>
              </a:defRPr>
            </a:lvl3pPr>
            <a:lvl4pPr marL="1600200" indent="-228600" algn="l" defTabSz="922338" eaLnBrk="0" hangingPunct="0">
              <a:spcBef>
                <a:spcPct val="30000"/>
              </a:spcBef>
              <a:defRPr sz="1200">
                <a:solidFill>
                  <a:schemeClr val="tx1"/>
                </a:solidFill>
                <a:latin typeface="Arial" pitchFamily="34" charset="0"/>
              </a:defRPr>
            </a:lvl4pPr>
            <a:lvl5pPr marL="2057400" indent="-228600" algn="l" defTabSz="922338" eaLnBrk="0" hangingPunct="0">
              <a:spcBef>
                <a:spcPct val="30000"/>
              </a:spcBef>
              <a:defRPr sz="1200">
                <a:solidFill>
                  <a:schemeClr val="tx1"/>
                </a:solidFill>
                <a:latin typeface="Arial" pitchFamily="34" charset="0"/>
              </a:defRPr>
            </a:lvl5pPr>
            <a:lvl6pPr marL="2514600" indent="-228600" defTabSz="922338" eaLnBrk="0" fontAlgn="base" hangingPunct="0">
              <a:spcBef>
                <a:spcPct val="30000"/>
              </a:spcBef>
              <a:spcAft>
                <a:spcPct val="0"/>
              </a:spcAft>
              <a:defRPr sz="1200">
                <a:solidFill>
                  <a:schemeClr val="tx1"/>
                </a:solidFill>
                <a:latin typeface="Arial" pitchFamily="34" charset="0"/>
              </a:defRPr>
            </a:lvl6pPr>
            <a:lvl7pPr marL="2971800" indent="-228600" defTabSz="922338" eaLnBrk="0" fontAlgn="base" hangingPunct="0">
              <a:spcBef>
                <a:spcPct val="30000"/>
              </a:spcBef>
              <a:spcAft>
                <a:spcPct val="0"/>
              </a:spcAft>
              <a:defRPr sz="1200">
                <a:solidFill>
                  <a:schemeClr val="tx1"/>
                </a:solidFill>
                <a:latin typeface="Arial" pitchFamily="34" charset="0"/>
              </a:defRPr>
            </a:lvl7pPr>
            <a:lvl8pPr marL="3429000" indent="-228600" defTabSz="922338" eaLnBrk="0" fontAlgn="base" hangingPunct="0">
              <a:spcBef>
                <a:spcPct val="30000"/>
              </a:spcBef>
              <a:spcAft>
                <a:spcPct val="0"/>
              </a:spcAft>
              <a:defRPr sz="1200">
                <a:solidFill>
                  <a:schemeClr val="tx1"/>
                </a:solidFill>
                <a:latin typeface="Arial" pitchFamily="34" charset="0"/>
              </a:defRPr>
            </a:lvl8pPr>
            <a:lvl9pPr marL="3886200" indent="-228600" defTabSz="922338"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A4121233-D16F-47EF-B5B8-8693773D64D1}" type="slidenum">
              <a:rPr lang="en-US" altLang="en-US" smtClean="0"/>
              <a:pPr algn="r" eaLnBrk="1" hangingPunct="1">
                <a:spcBef>
                  <a:spcPct val="0"/>
                </a:spcBef>
              </a:pPr>
              <a:t>23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2048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22338" eaLnBrk="0" hangingPunct="0">
              <a:spcBef>
                <a:spcPct val="30000"/>
              </a:spcBef>
              <a:defRPr sz="1200">
                <a:solidFill>
                  <a:schemeClr val="tx1"/>
                </a:solidFill>
                <a:latin typeface="Arial" pitchFamily="34" charset="0"/>
              </a:defRPr>
            </a:lvl1pPr>
            <a:lvl2pPr marL="742950" indent="-285750" algn="l" defTabSz="922338" eaLnBrk="0" hangingPunct="0">
              <a:spcBef>
                <a:spcPct val="30000"/>
              </a:spcBef>
              <a:defRPr sz="1200">
                <a:solidFill>
                  <a:schemeClr val="tx1"/>
                </a:solidFill>
                <a:latin typeface="Arial" pitchFamily="34" charset="0"/>
              </a:defRPr>
            </a:lvl2pPr>
            <a:lvl3pPr marL="1143000" indent="-228600" algn="l" defTabSz="922338" eaLnBrk="0" hangingPunct="0">
              <a:spcBef>
                <a:spcPct val="30000"/>
              </a:spcBef>
              <a:defRPr sz="1200">
                <a:solidFill>
                  <a:schemeClr val="tx1"/>
                </a:solidFill>
                <a:latin typeface="Arial" pitchFamily="34" charset="0"/>
              </a:defRPr>
            </a:lvl3pPr>
            <a:lvl4pPr marL="1600200" indent="-228600" algn="l" defTabSz="922338" eaLnBrk="0" hangingPunct="0">
              <a:spcBef>
                <a:spcPct val="30000"/>
              </a:spcBef>
              <a:defRPr sz="1200">
                <a:solidFill>
                  <a:schemeClr val="tx1"/>
                </a:solidFill>
                <a:latin typeface="Arial" pitchFamily="34" charset="0"/>
              </a:defRPr>
            </a:lvl4pPr>
            <a:lvl5pPr marL="2057400" indent="-228600" algn="l" defTabSz="922338" eaLnBrk="0" hangingPunct="0">
              <a:spcBef>
                <a:spcPct val="30000"/>
              </a:spcBef>
              <a:defRPr sz="1200">
                <a:solidFill>
                  <a:schemeClr val="tx1"/>
                </a:solidFill>
                <a:latin typeface="Arial" pitchFamily="34" charset="0"/>
              </a:defRPr>
            </a:lvl5pPr>
            <a:lvl6pPr marL="2514600" indent="-228600" defTabSz="922338" eaLnBrk="0" fontAlgn="base" hangingPunct="0">
              <a:spcBef>
                <a:spcPct val="30000"/>
              </a:spcBef>
              <a:spcAft>
                <a:spcPct val="0"/>
              </a:spcAft>
              <a:defRPr sz="1200">
                <a:solidFill>
                  <a:schemeClr val="tx1"/>
                </a:solidFill>
                <a:latin typeface="Arial" pitchFamily="34" charset="0"/>
              </a:defRPr>
            </a:lvl6pPr>
            <a:lvl7pPr marL="2971800" indent="-228600" defTabSz="922338" eaLnBrk="0" fontAlgn="base" hangingPunct="0">
              <a:spcBef>
                <a:spcPct val="30000"/>
              </a:spcBef>
              <a:spcAft>
                <a:spcPct val="0"/>
              </a:spcAft>
              <a:defRPr sz="1200">
                <a:solidFill>
                  <a:schemeClr val="tx1"/>
                </a:solidFill>
                <a:latin typeface="Arial" pitchFamily="34" charset="0"/>
              </a:defRPr>
            </a:lvl7pPr>
            <a:lvl8pPr marL="3429000" indent="-228600" defTabSz="922338" eaLnBrk="0" fontAlgn="base" hangingPunct="0">
              <a:spcBef>
                <a:spcPct val="30000"/>
              </a:spcBef>
              <a:spcAft>
                <a:spcPct val="0"/>
              </a:spcAft>
              <a:defRPr sz="1200">
                <a:solidFill>
                  <a:schemeClr val="tx1"/>
                </a:solidFill>
                <a:latin typeface="Arial" pitchFamily="34" charset="0"/>
              </a:defRPr>
            </a:lvl8pPr>
            <a:lvl9pPr marL="3886200" indent="-228600" defTabSz="922338"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E1EB65A9-6C2F-483B-9318-B0CC7A1F1E8A}" type="slidenum">
              <a:rPr lang="en-US" altLang="en-US" smtClean="0"/>
              <a:pPr algn="r" eaLnBrk="1" hangingPunct="1">
                <a:spcBef>
                  <a:spcPct val="0"/>
                </a:spcBef>
              </a:pPr>
              <a:t>24</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20D6D48-DD04-436D-89AB-71E259085872}" type="slidenum">
              <a:rPr lang="en-US" altLang="en-US" smtClean="0"/>
              <a:pPr eaLnBrk="1" hangingPunct="1">
                <a:spcBef>
                  <a:spcPct val="0"/>
                </a:spcBef>
              </a:pPr>
              <a:t>29</a:t>
            </a:fld>
            <a:endParaRPr lang="en-US" altLang="en-US"/>
          </a:p>
        </p:txBody>
      </p:sp>
    </p:spTree>
    <p:extLst>
      <p:ext uri="{BB962C8B-B14F-4D97-AF65-F5344CB8AC3E}">
        <p14:creationId xmlns:p14="http://schemas.microsoft.com/office/powerpoint/2010/main" val="1501347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1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9420A06-3F6E-4C82-AF0F-540F54D190AD}" type="slidenum">
              <a:rPr lang="en-US" altLang="en-US" smtClean="0"/>
              <a:pPr eaLnBrk="1" hangingPunct="1">
                <a:spcBef>
                  <a:spcPct val="0"/>
                </a:spcBef>
              </a:pPr>
              <a:t>30</a:t>
            </a:fld>
            <a:endParaRPr lang="en-US" altLang="en-US"/>
          </a:p>
        </p:txBody>
      </p:sp>
    </p:spTree>
    <p:extLst>
      <p:ext uri="{BB962C8B-B14F-4D97-AF65-F5344CB8AC3E}">
        <p14:creationId xmlns:p14="http://schemas.microsoft.com/office/powerpoint/2010/main" val="2682106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DD61408-3D36-4789-ADFE-C98420698F6A}" type="slidenum">
              <a:rPr lang="en-US" altLang="en-US" smtClean="0"/>
              <a:pPr eaLnBrk="1" hangingPunct="1">
                <a:spcBef>
                  <a:spcPct val="0"/>
                </a:spcBef>
              </a:pPr>
              <a:t>31</a:t>
            </a:fld>
            <a:endParaRPr lang="en-US" altLang="en-US"/>
          </a:p>
        </p:txBody>
      </p:sp>
    </p:spTree>
    <p:extLst>
      <p:ext uri="{BB962C8B-B14F-4D97-AF65-F5344CB8AC3E}">
        <p14:creationId xmlns:p14="http://schemas.microsoft.com/office/powerpoint/2010/main" val="899606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3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5E3B47F-73AD-4F61-922A-4CC8D336FD4B}" type="slidenum">
              <a:rPr lang="en-US" altLang="en-US" smtClean="0"/>
              <a:pPr eaLnBrk="1" hangingPunct="1">
                <a:spcBef>
                  <a:spcPct val="0"/>
                </a:spcBef>
              </a:pPr>
              <a:t>32</a:t>
            </a:fld>
            <a:endParaRPr lang="en-US" altLang="en-US"/>
          </a:p>
        </p:txBody>
      </p:sp>
    </p:spTree>
    <p:extLst>
      <p:ext uri="{BB962C8B-B14F-4D97-AF65-F5344CB8AC3E}">
        <p14:creationId xmlns:p14="http://schemas.microsoft.com/office/powerpoint/2010/main" val="1194061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4684714-4CAB-459A-9756-917303147E62}" type="slidenum">
              <a:rPr lang="en-US" altLang="en-US" smtClean="0"/>
              <a:pPr eaLnBrk="1" hangingPunct="1">
                <a:spcBef>
                  <a:spcPct val="0"/>
                </a:spcBef>
              </a:pPr>
              <a:t>33</a:t>
            </a:fld>
            <a:endParaRPr lang="en-US" altLang="en-US"/>
          </a:p>
        </p:txBody>
      </p:sp>
    </p:spTree>
    <p:extLst>
      <p:ext uri="{BB962C8B-B14F-4D97-AF65-F5344CB8AC3E}">
        <p14:creationId xmlns:p14="http://schemas.microsoft.com/office/powerpoint/2010/main" val="30582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641A34A-64D3-407F-B6A5-B814580A94F7}" type="slidenum">
              <a:rPr lang="en-US" altLang="en-US" smtClean="0"/>
              <a:pPr eaLnBrk="1" hangingPunct="1">
                <a:spcBef>
                  <a:spcPct val="0"/>
                </a:spcBef>
              </a:pPr>
              <a:t>34</a:t>
            </a:fld>
            <a:endParaRPr lang="en-US" altLang="en-US"/>
          </a:p>
        </p:txBody>
      </p:sp>
    </p:spTree>
    <p:extLst>
      <p:ext uri="{BB962C8B-B14F-4D97-AF65-F5344CB8AC3E}">
        <p14:creationId xmlns:p14="http://schemas.microsoft.com/office/powerpoint/2010/main" val="353639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B14BA5D-72F3-48A4-A47D-B406E9398728}" type="slidenum">
              <a:rPr lang="en-US" altLang="en-US" smtClean="0"/>
              <a:pPr eaLnBrk="1" hangingPunct="1">
                <a:spcBef>
                  <a:spcPct val="0"/>
                </a:spcBef>
              </a:pPr>
              <a:t>35</a:t>
            </a:fld>
            <a:endParaRPr lang="en-US" altLang="en-US"/>
          </a:p>
        </p:txBody>
      </p:sp>
    </p:spTree>
    <p:extLst>
      <p:ext uri="{BB962C8B-B14F-4D97-AF65-F5344CB8AC3E}">
        <p14:creationId xmlns:p14="http://schemas.microsoft.com/office/powerpoint/2010/main" val="132946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7737B-6EB5-A343-B6CF-B1277D3316A8}" type="slidenum">
              <a:rPr lang="en-US" smtClean="0"/>
              <a:t>11</a:t>
            </a:fld>
            <a:endParaRPr lang="en-US"/>
          </a:p>
        </p:txBody>
      </p:sp>
    </p:spTree>
    <p:extLst>
      <p:ext uri="{BB962C8B-B14F-4D97-AF65-F5344CB8AC3E}">
        <p14:creationId xmlns:p14="http://schemas.microsoft.com/office/powerpoint/2010/main" val="3263420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BC2F8A0-D938-4272-A968-BE243F6FBD51}" type="slidenum">
              <a:rPr lang="en-US" altLang="en-US" smtClean="0"/>
              <a:pPr eaLnBrk="1" hangingPunct="1">
                <a:spcBef>
                  <a:spcPct val="0"/>
                </a:spcBef>
              </a:pPr>
              <a:t>36</a:t>
            </a:fld>
            <a:endParaRPr lang="en-US" altLang="en-US"/>
          </a:p>
        </p:txBody>
      </p:sp>
    </p:spTree>
    <p:extLst>
      <p:ext uri="{BB962C8B-B14F-4D97-AF65-F5344CB8AC3E}">
        <p14:creationId xmlns:p14="http://schemas.microsoft.com/office/powerpoint/2010/main" val="795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1221314-D136-4288-9E2E-B71BEA24CFEC}" type="slidenum">
              <a:rPr lang="en-US" altLang="en-US" smtClean="0"/>
              <a:pPr eaLnBrk="1" hangingPunct="1">
                <a:spcBef>
                  <a:spcPct val="0"/>
                </a:spcBef>
              </a:pPr>
              <a:t>37</a:t>
            </a:fld>
            <a:endParaRPr lang="en-US" altLang="en-US"/>
          </a:p>
        </p:txBody>
      </p:sp>
    </p:spTree>
    <p:extLst>
      <p:ext uri="{BB962C8B-B14F-4D97-AF65-F5344CB8AC3E}">
        <p14:creationId xmlns:p14="http://schemas.microsoft.com/office/powerpoint/2010/main" val="3590608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670D4D8-0E1F-4247-9F26-754411C7602E}" type="slidenum">
              <a:rPr lang="en-US" altLang="en-US" smtClean="0"/>
              <a:pPr eaLnBrk="1" hangingPunct="1">
                <a:spcBef>
                  <a:spcPct val="0"/>
                </a:spcBef>
              </a:pPr>
              <a:t>38</a:t>
            </a:fld>
            <a:endParaRPr lang="en-US" altLang="en-US"/>
          </a:p>
        </p:txBody>
      </p:sp>
    </p:spTree>
    <p:extLst>
      <p:ext uri="{BB962C8B-B14F-4D97-AF65-F5344CB8AC3E}">
        <p14:creationId xmlns:p14="http://schemas.microsoft.com/office/powerpoint/2010/main" val="3783559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B458959-DDB5-4482-A538-C617AD7E353C}" type="slidenum">
              <a:rPr lang="en-US" altLang="en-US" smtClean="0"/>
              <a:pPr eaLnBrk="1" hangingPunct="1">
                <a:spcBef>
                  <a:spcPct val="0"/>
                </a:spcBef>
              </a:pPr>
              <a:t>39</a:t>
            </a:fld>
            <a:endParaRPr lang="en-US" altLang="en-US"/>
          </a:p>
        </p:txBody>
      </p:sp>
    </p:spTree>
    <p:extLst>
      <p:ext uri="{BB962C8B-B14F-4D97-AF65-F5344CB8AC3E}">
        <p14:creationId xmlns:p14="http://schemas.microsoft.com/office/powerpoint/2010/main" val="189202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5C15533-4523-4F62-A022-9E2E4311431B}" type="slidenum">
              <a:rPr lang="en-US" altLang="en-US" smtClean="0"/>
              <a:pPr eaLnBrk="1" hangingPunct="1">
                <a:spcBef>
                  <a:spcPct val="0"/>
                </a:spcBef>
              </a:pPr>
              <a:t>40</a:t>
            </a:fld>
            <a:endParaRPr lang="en-US" altLang="en-US"/>
          </a:p>
        </p:txBody>
      </p:sp>
    </p:spTree>
    <p:extLst>
      <p:ext uri="{BB962C8B-B14F-4D97-AF65-F5344CB8AC3E}">
        <p14:creationId xmlns:p14="http://schemas.microsoft.com/office/powerpoint/2010/main" val="764742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5C05F8E-B001-47C1-BC90-1859D2FA3E91}" type="slidenum">
              <a:rPr lang="en-US" altLang="en-US" smtClean="0"/>
              <a:pPr eaLnBrk="1" hangingPunct="1">
                <a:spcBef>
                  <a:spcPct val="0"/>
                </a:spcBef>
              </a:pPr>
              <a:t>41</a:t>
            </a:fld>
            <a:endParaRPr lang="en-US" altLang="en-US"/>
          </a:p>
        </p:txBody>
      </p:sp>
    </p:spTree>
    <p:extLst>
      <p:ext uri="{BB962C8B-B14F-4D97-AF65-F5344CB8AC3E}">
        <p14:creationId xmlns:p14="http://schemas.microsoft.com/office/powerpoint/2010/main" val="407308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08B7-47AA-7ADE-11BE-61600215566A}"/>
            </a:ext>
          </a:extLst>
        </p:cNvPr>
        <p:cNvGrpSpPr/>
        <p:nvPr/>
      </p:nvGrpSpPr>
      <p:grpSpPr>
        <a:xfrm>
          <a:off x="0" y="0"/>
          <a:ext cx="0" cy="0"/>
          <a:chOff x="0" y="0"/>
          <a:chExt cx="0" cy="0"/>
        </a:xfrm>
      </p:grpSpPr>
      <p:sp>
        <p:nvSpPr>
          <p:cNvPr id="142338" name="Slide Image Placeholder 1">
            <a:extLst>
              <a:ext uri="{FF2B5EF4-FFF2-40B4-BE49-F238E27FC236}">
                <a16:creationId xmlns:a16="http://schemas.microsoft.com/office/drawing/2014/main" id="{B702CA8A-5A23-C225-F111-CB16BB59D18C}"/>
              </a:ext>
            </a:extLst>
          </p:cNvPr>
          <p:cNvSpPr>
            <a:spLocks noGrp="1" noRot="1" noChangeAspect="1" noTextEdit="1"/>
          </p:cNvSpPr>
          <p:nvPr>
            <p:ph type="sldImg"/>
          </p:nvPr>
        </p:nvSpPr>
        <p:spPr>
          <a:ln/>
        </p:spPr>
      </p:sp>
      <p:sp>
        <p:nvSpPr>
          <p:cNvPr id="142339" name="Notes Placeholder 2">
            <a:extLst>
              <a:ext uri="{FF2B5EF4-FFF2-40B4-BE49-F238E27FC236}">
                <a16:creationId xmlns:a16="http://schemas.microsoft.com/office/drawing/2014/main" id="{B9635D65-D4D4-C041-352F-61A73F9782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2340" name="Slide Number Placeholder 3">
            <a:extLst>
              <a:ext uri="{FF2B5EF4-FFF2-40B4-BE49-F238E27FC236}">
                <a16:creationId xmlns:a16="http://schemas.microsoft.com/office/drawing/2014/main" id="{2F5EE3ED-2D21-CAB0-24B5-EB45F82976D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5C05F8E-B001-47C1-BC90-1859D2FA3E91}" type="slidenum">
              <a:rPr lang="en-US" altLang="en-US" smtClean="0"/>
              <a:pPr eaLnBrk="1" hangingPunct="1">
                <a:spcBef>
                  <a:spcPct val="0"/>
                </a:spcBef>
              </a:pPr>
              <a:t>42</a:t>
            </a:fld>
            <a:endParaRPr lang="en-US" altLang="en-US"/>
          </a:p>
        </p:txBody>
      </p:sp>
    </p:spTree>
    <p:extLst>
      <p:ext uri="{BB962C8B-B14F-4D97-AF65-F5344CB8AC3E}">
        <p14:creationId xmlns:p14="http://schemas.microsoft.com/office/powerpoint/2010/main" val="763590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7737B-6EB5-A343-B6CF-B1277D3316A8}" type="slidenum">
              <a:rPr lang="en-US" smtClean="0"/>
              <a:t>43</a:t>
            </a:fld>
            <a:endParaRPr lang="en-US"/>
          </a:p>
        </p:txBody>
      </p:sp>
    </p:spTree>
    <p:extLst>
      <p:ext uri="{BB962C8B-B14F-4D97-AF65-F5344CB8AC3E}">
        <p14:creationId xmlns:p14="http://schemas.microsoft.com/office/powerpoint/2010/main" val="401637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Arial" panose="020B0604020202020204" pitchFamily="34" charset="0"/>
              </a:rPr>
              <a:t>Next, I’ll move on to the core of today’s seminar and start out by showing a color composite visible image from Himawari-9, a Japanese geostationary satellite. </a:t>
            </a:r>
          </a:p>
          <a:p>
            <a:pPr marL="285750" indent="-285750">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Arial" panose="020B0604020202020204" pitchFamily="34" charset="0"/>
              </a:rPr>
              <a:t>To orient you, we are looking at the West Pacific. In the bottom left, you see Australia, the eastern half of the Maritime Continent above that, and the Philippines in the top left. </a:t>
            </a:r>
          </a:p>
          <a:p>
            <a:pPr marL="285750" indent="-285750">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Arial" panose="020B0604020202020204" pitchFamily="34" charset="0"/>
              </a:rPr>
              <a:t>There is a lot going on in this image. </a:t>
            </a:r>
          </a:p>
          <a:p>
            <a:pPr marL="285750" indent="-285750">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Arial" panose="020B0604020202020204" pitchFamily="34" charset="0"/>
              </a:rPr>
              <a:t>You can see tiny clouds that are barely bigger than a pixel. </a:t>
            </a:r>
          </a:p>
          <a:p>
            <a:pPr marL="285750" indent="-285750">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Arial" panose="020B0604020202020204" pitchFamily="34" charset="0"/>
              </a:rPr>
              <a:t>A couple of cyclones are visible, and there is ample cirrus cloud apparent. </a:t>
            </a:r>
          </a:p>
          <a:p>
            <a:pPr marL="285750" indent="-285750">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Arial" panose="020B0604020202020204" pitchFamily="34" charset="0"/>
              </a:rPr>
              <a:t>There is a ton of detail in this image, which is made possible by the current generation of instruments aboard satellites like GOES and </a:t>
            </a:r>
            <a:r>
              <a:rPr lang="en-US" sz="1800" dirty="0" err="1">
                <a:effectLst/>
                <a:latin typeface="Calibri" panose="020F0502020204030204" pitchFamily="34" charset="0"/>
                <a:ea typeface="DengXian" panose="02010600030101010101" pitchFamily="2" charset="-122"/>
                <a:cs typeface="Arial" panose="020B0604020202020204" pitchFamily="34" charset="0"/>
              </a:rPr>
              <a:t>Himawari</a:t>
            </a:r>
            <a:r>
              <a:rPr lang="en-US" sz="1800" dirty="0">
                <a:effectLst/>
                <a:latin typeface="Calibri" panose="020F0502020204030204" pitchFamily="34" charset="0"/>
                <a:ea typeface="DengXian" panose="02010600030101010101" pitchFamily="2" charset="-122"/>
                <a:cs typeface="Arial" panose="020B0604020202020204" pitchFamily="34" charset="0"/>
              </a:rPr>
              <a:t>.</a:t>
            </a:r>
          </a:p>
          <a:p>
            <a:pPr marL="285750" indent="-285750">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Arial" panose="020B0604020202020204" pitchFamily="34" charset="0"/>
              </a:rPr>
              <a:t>I’m going to focus your attention to the red box here…</a:t>
            </a:r>
            <a:r>
              <a:rPr lang="en-US" dirty="0">
                <a:effectLst/>
              </a:rPr>
              <a:t> </a:t>
            </a:r>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12</a:t>
            </a:fld>
            <a:endParaRPr lang="en-US"/>
          </a:p>
        </p:txBody>
      </p:sp>
    </p:spTree>
    <p:extLst>
      <p:ext uri="{BB962C8B-B14F-4D97-AF65-F5344CB8AC3E}">
        <p14:creationId xmlns:p14="http://schemas.microsoft.com/office/powerpoint/2010/main" val="416773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And let’s take a closer look.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Again, you can see a ton of detail.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While this scene is dominated by high-level cirrus cloud that is advected from deep cumulonimbus clouds, we can also see some isolated shallow convection, like this cloud here.</a:t>
            </a:r>
          </a:p>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13</a:t>
            </a:fld>
            <a:endParaRPr lang="en-US"/>
          </a:p>
        </p:txBody>
      </p:sp>
    </p:spTree>
    <p:extLst>
      <p:ext uri="{BB962C8B-B14F-4D97-AF65-F5344CB8AC3E}">
        <p14:creationId xmlns:p14="http://schemas.microsoft.com/office/powerpoint/2010/main" val="117056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Next, let’s put this in motion.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Now you’re watching a 2-hour loop of data collected every 10 minutes.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You can see how quickly some of these clouds grow or dissipate and you get a sense of how some of the clouds appear to be somehow organized with one another, while other seem to undergo an entire life cycle by themselves.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One of our biggest problems with numerical prediction of the atmosphere is that we cannot possibly explicitly resolve all of these processes.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We simply do not yet have the technical capability to model the entire globe at a spatial resolution sufficient to capture this myriad of processes, so as a result, we are required to use cumulus parameterizations that attempt to represent the effects of everything you see happening in this image.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I’ve overlaid a faint grid on this imagery, which is about a half-degree by half-degree.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This is coarser than most weather prediction models but in line with what is currently used in operational climate prediction models.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In every box, all of the various smaller-scale processes you see happening basically get boiled down to a few numbers that represent the aggregate effect of all the cloud processes in that box.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This allows us to run models over the whole globe without requiring an infeasible amount of computing resources.</a:t>
            </a:r>
          </a:p>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14</a:t>
            </a:fld>
            <a:endParaRPr lang="en-US"/>
          </a:p>
        </p:txBody>
      </p:sp>
    </p:spTree>
    <p:extLst>
      <p:ext uri="{BB962C8B-B14F-4D97-AF65-F5344CB8AC3E}">
        <p14:creationId xmlns:p14="http://schemas.microsoft.com/office/powerpoint/2010/main" val="250229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p:spPr>
        <p:txBody>
          <a:bodyPr/>
          <a:lstStyle/>
          <a:p>
            <a:pPr eaLnBrk="1" hangingPunct="1"/>
            <a:endParaRPr lang="en-US" altLang="en-US">
              <a:latin typeface="Arial" pitchFamily="34" charset="0"/>
            </a:endParaRPr>
          </a:p>
        </p:txBody>
      </p:sp>
      <p:sp>
        <p:nvSpPr>
          <p:cNvPr id="168964" name="Slide Number Placeholder 3"/>
          <p:cNvSpPr>
            <a:spLocks noGrp="1"/>
          </p:cNvSpPr>
          <p:nvPr>
            <p:ph type="sldNum" sz="quarter" idx="5"/>
          </p:nvPr>
        </p:nvSpPr>
        <p:spPr>
          <a:noFill/>
        </p:spPr>
        <p:txBody>
          <a:bodyPr/>
          <a:lstStyle>
            <a:lvl1pPr algn="l" defTabSz="922338" eaLnBrk="0" hangingPunct="0">
              <a:spcBef>
                <a:spcPct val="30000"/>
              </a:spcBef>
              <a:defRPr sz="1200">
                <a:solidFill>
                  <a:schemeClr val="tx1"/>
                </a:solidFill>
                <a:latin typeface="Arial" pitchFamily="34" charset="0"/>
              </a:defRPr>
            </a:lvl1pPr>
            <a:lvl2pPr marL="742950" indent="-285750" algn="l" defTabSz="922338" eaLnBrk="0" hangingPunct="0">
              <a:spcBef>
                <a:spcPct val="30000"/>
              </a:spcBef>
              <a:defRPr sz="1200">
                <a:solidFill>
                  <a:schemeClr val="tx1"/>
                </a:solidFill>
                <a:latin typeface="Arial" pitchFamily="34" charset="0"/>
              </a:defRPr>
            </a:lvl2pPr>
            <a:lvl3pPr marL="1143000" indent="-228600" algn="l" defTabSz="922338" eaLnBrk="0" hangingPunct="0">
              <a:spcBef>
                <a:spcPct val="30000"/>
              </a:spcBef>
              <a:defRPr sz="1200">
                <a:solidFill>
                  <a:schemeClr val="tx1"/>
                </a:solidFill>
                <a:latin typeface="Arial" pitchFamily="34" charset="0"/>
              </a:defRPr>
            </a:lvl3pPr>
            <a:lvl4pPr marL="1600200" indent="-228600" algn="l" defTabSz="922338" eaLnBrk="0" hangingPunct="0">
              <a:spcBef>
                <a:spcPct val="30000"/>
              </a:spcBef>
              <a:defRPr sz="1200">
                <a:solidFill>
                  <a:schemeClr val="tx1"/>
                </a:solidFill>
                <a:latin typeface="Arial" pitchFamily="34" charset="0"/>
              </a:defRPr>
            </a:lvl4pPr>
            <a:lvl5pPr marL="2057400" indent="-228600" algn="l" defTabSz="922338" eaLnBrk="0" hangingPunct="0">
              <a:spcBef>
                <a:spcPct val="30000"/>
              </a:spcBef>
              <a:defRPr sz="1200">
                <a:solidFill>
                  <a:schemeClr val="tx1"/>
                </a:solidFill>
                <a:latin typeface="Arial" pitchFamily="34" charset="0"/>
              </a:defRPr>
            </a:lvl5pPr>
            <a:lvl6pPr marL="2514600" indent="-228600" defTabSz="922338" eaLnBrk="0" fontAlgn="base" hangingPunct="0">
              <a:spcBef>
                <a:spcPct val="30000"/>
              </a:spcBef>
              <a:spcAft>
                <a:spcPct val="0"/>
              </a:spcAft>
              <a:defRPr sz="1200">
                <a:solidFill>
                  <a:schemeClr val="tx1"/>
                </a:solidFill>
                <a:latin typeface="Arial" pitchFamily="34" charset="0"/>
              </a:defRPr>
            </a:lvl6pPr>
            <a:lvl7pPr marL="2971800" indent="-228600" defTabSz="922338" eaLnBrk="0" fontAlgn="base" hangingPunct="0">
              <a:spcBef>
                <a:spcPct val="30000"/>
              </a:spcBef>
              <a:spcAft>
                <a:spcPct val="0"/>
              </a:spcAft>
              <a:defRPr sz="1200">
                <a:solidFill>
                  <a:schemeClr val="tx1"/>
                </a:solidFill>
                <a:latin typeface="Arial" pitchFamily="34" charset="0"/>
              </a:defRPr>
            </a:lvl7pPr>
            <a:lvl8pPr marL="3429000" indent="-228600" defTabSz="922338" eaLnBrk="0" fontAlgn="base" hangingPunct="0">
              <a:spcBef>
                <a:spcPct val="30000"/>
              </a:spcBef>
              <a:spcAft>
                <a:spcPct val="0"/>
              </a:spcAft>
              <a:defRPr sz="1200">
                <a:solidFill>
                  <a:schemeClr val="tx1"/>
                </a:solidFill>
                <a:latin typeface="Arial" pitchFamily="34" charset="0"/>
              </a:defRPr>
            </a:lvl8pPr>
            <a:lvl9pPr marL="3886200" indent="-228600" defTabSz="922338"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A125AD5E-791C-4EFB-B4EB-7392D4534034}" type="slidenum">
              <a:rPr lang="en-US" altLang="en-US" smtClean="0"/>
              <a:pPr algn="r" eaLnBrk="1" hangingPunct="1">
                <a:spcBef>
                  <a:spcPct val="0"/>
                </a:spcBef>
              </a:pPr>
              <a:t>16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p:spPr>
        <p:txBody>
          <a:bodyPr/>
          <a:lstStyle/>
          <a:p>
            <a:pPr eaLnBrk="1" hangingPunct="1"/>
            <a:endParaRPr lang="en-US" altLang="en-US">
              <a:latin typeface="Arial" pitchFamily="34" charset="0"/>
            </a:endParaRPr>
          </a:p>
        </p:txBody>
      </p:sp>
      <p:sp>
        <p:nvSpPr>
          <p:cNvPr id="172036" name="Slide Number Placeholder 3"/>
          <p:cNvSpPr>
            <a:spLocks noGrp="1"/>
          </p:cNvSpPr>
          <p:nvPr>
            <p:ph type="sldNum" sz="quarter" idx="5"/>
          </p:nvPr>
        </p:nvSpPr>
        <p:spPr>
          <a:noFill/>
        </p:spPr>
        <p:txBody>
          <a:bodyPr/>
          <a:lstStyle>
            <a:lvl1pPr algn="l" defTabSz="922338" eaLnBrk="0" hangingPunct="0">
              <a:spcBef>
                <a:spcPct val="30000"/>
              </a:spcBef>
              <a:defRPr sz="1200">
                <a:solidFill>
                  <a:schemeClr val="tx1"/>
                </a:solidFill>
                <a:latin typeface="Arial" pitchFamily="34" charset="0"/>
              </a:defRPr>
            </a:lvl1pPr>
            <a:lvl2pPr marL="742950" indent="-285750" algn="l" defTabSz="922338" eaLnBrk="0" hangingPunct="0">
              <a:spcBef>
                <a:spcPct val="30000"/>
              </a:spcBef>
              <a:defRPr sz="1200">
                <a:solidFill>
                  <a:schemeClr val="tx1"/>
                </a:solidFill>
                <a:latin typeface="Arial" pitchFamily="34" charset="0"/>
              </a:defRPr>
            </a:lvl2pPr>
            <a:lvl3pPr marL="1143000" indent="-228600" algn="l" defTabSz="922338" eaLnBrk="0" hangingPunct="0">
              <a:spcBef>
                <a:spcPct val="30000"/>
              </a:spcBef>
              <a:defRPr sz="1200">
                <a:solidFill>
                  <a:schemeClr val="tx1"/>
                </a:solidFill>
                <a:latin typeface="Arial" pitchFamily="34" charset="0"/>
              </a:defRPr>
            </a:lvl3pPr>
            <a:lvl4pPr marL="1600200" indent="-228600" algn="l" defTabSz="922338" eaLnBrk="0" hangingPunct="0">
              <a:spcBef>
                <a:spcPct val="30000"/>
              </a:spcBef>
              <a:defRPr sz="1200">
                <a:solidFill>
                  <a:schemeClr val="tx1"/>
                </a:solidFill>
                <a:latin typeface="Arial" pitchFamily="34" charset="0"/>
              </a:defRPr>
            </a:lvl4pPr>
            <a:lvl5pPr marL="2057400" indent="-228600" algn="l" defTabSz="922338" eaLnBrk="0" hangingPunct="0">
              <a:spcBef>
                <a:spcPct val="30000"/>
              </a:spcBef>
              <a:defRPr sz="1200">
                <a:solidFill>
                  <a:schemeClr val="tx1"/>
                </a:solidFill>
                <a:latin typeface="Arial" pitchFamily="34" charset="0"/>
              </a:defRPr>
            </a:lvl5pPr>
            <a:lvl6pPr marL="2514600" indent="-228600" defTabSz="922338" eaLnBrk="0" fontAlgn="base" hangingPunct="0">
              <a:spcBef>
                <a:spcPct val="30000"/>
              </a:spcBef>
              <a:spcAft>
                <a:spcPct val="0"/>
              </a:spcAft>
              <a:defRPr sz="1200">
                <a:solidFill>
                  <a:schemeClr val="tx1"/>
                </a:solidFill>
                <a:latin typeface="Arial" pitchFamily="34" charset="0"/>
              </a:defRPr>
            </a:lvl6pPr>
            <a:lvl7pPr marL="2971800" indent="-228600" defTabSz="922338" eaLnBrk="0" fontAlgn="base" hangingPunct="0">
              <a:spcBef>
                <a:spcPct val="30000"/>
              </a:spcBef>
              <a:spcAft>
                <a:spcPct val="0"/>
              </a:spcAft>
              <a:defRPr sz="1200">
                <a:solidFill>
                  <a:schemeClr val="tx1"/>
                </a:solidFill>
                <a:latin typeface="Arial" pitchFamily="34" charset="0"/>
              </a:defRPr>
            </a:lvl7pPr>
            <a:lvl8pPr marL="3429000" indent="-228600" defTabSz="922338" eaLnBrk="0" fontAlgn="base" hangingPunct="0">
              <a:spcBef>
                <a:spcPct val="30000"/>
              </a:spcBef>
              <a:spcAft>
                <a:spcPct val="0"/>
              </a:spcAft>
              <a:defRPr sz="1200">
                <a:solidFill>
                  <a:schemeClr val="tx1"/>
                </a:solidFill>
                <a:latin typeface="Arial" pitchFamily="34" charset="0"/>
              </a:defRPr>
            </a:lvl8pPr>
            <a:lvl9pPr marL="3886200" indent="-228600" defTabSz="922338"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680322C6-88E7-4E9B-A78B-77AD31D9A651}" type="slidenum">
              <a:rPr lang="en-US" altLang="en-US" smtClean="0"/>
              <a:pPr algn="r" eaLnBrk="1" hangingPunct="1">
                <a:spcBef>
                  <a:spcPct val="0"/>
                </a:spcBef>
              </a:pPr>
              <a:t>17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p:spPr>
        <p:txBody>
          <a:bodyPr/>
          <a:lstStyle/>
          <a:p>
            <a:endParaRPr lang="en-US" altLang="en-US">
              <a:latin typeface="Arial" pitchFamily="34" charset="0"/>
            </a:endParaRPr>
          </a:p>
        </p:txBody>
      </p:sp>
      <p:sp>
        <p:nvSpPr>
          <p:cNvPr id="141316" name="Slide Number Placeholder 3"/>
          <p:cNvSpPr>
            <a:spLocks noGrp="1"/>
          </p:cNvSpPr>
          <p:nvPr>
            <p:ph type="sldNum" sz="quarter" idx="5"/>
          </p:nvPr>
        </p:nvSpPr>
        <p:spPr>
          <a:noFill/>
        </p:spPr>
        <p:txBody>
          <a:bodyPr/>
          <a:lstStyle>
            <a:lvl1pPr algn="l" defTabSz="922338" eaLnBrk="0" hangingPunct="0">
              <a:spcBef>
                <a:spcPct val="30000"/>
              </a:spcBef>
              <a:defRPr sz="1200">
                <a:solidFill>
                  <a:schemeClr val="tx1"/>
                </a:solidFill>
                <a:latin typeface="Arial" pitchFamily="34" charset="0"/>
              </a:defRPr>
            </a:lvl1pPr>
            <a:lvl2pPr marL="742950" indent="-285750" algn="l" defTabSz="922338" eaLnBrk="0" hangingPunct="0">
              <a:spcBef>
                <a:spcPct val="30000"/>
              </a:spcBef>
              <a:defRPr sz="1200">
                <a:solidFill>
                  <a:schemeClr val="tx1"/>
                </a:solidFill>
                <a:latin typeface="Arial" pitchFamily="34" charset="0"/>
              </a:defRPr>
            </a:lvl2pPr>
            <a:lvl3pPr marL="1143000" indent="-228600" algn="l" defTabSz="922338" eaLnBrk="0" hangingPunct="0">
              <a:spcBef>
                <a:spcPct val="30000"/>
              </a:spcBef>
              <a:defRPr sz="1200">
                <a:solidFill>
                  <a:schemeClr val="tx1"/>
                </a:solidFill>
                <a:latin typeface="Arial" pitchFamily="34" charset="0"/>
              </a:defRPr>
            </a:lvl3pPr>
            <a:lvl4pPr marL="1600200" indent="-228600" algn="l" defTabSz="922338" eaLnBrk="0" hangingPunct="0">
              <a:spcBef>
                <a:spcPct val="30000"/>
              </a:spcBef>
              <a:defRPr sz="1200">
                <a:solidFill>
                  <a:schemeClr val="tx1"/>
                </a:solidFill>
                <a:latin typeface="Arial" pitchFamily="34" charset="0"/>
              </a:defRPr>
            </a:lvl4pPr>
            <a:lvl5pPr marL="2057400" indent="-228600" algn="l" defTabSz="922338" eaLnBrk="0" hangingPunct="0">
              <a:spcBef>
                <a:spcPct val="30000"/>
              </a:spcBef>
              <a:defRPr sz="1200">
                <a:solidFill>
                  <a:schemeClr val="tx1"/>
                </a:solidFill>
                <a:latin typeface="Arial" pitchFamily="34" charset="0"/>
              </a:defRPr>
            </a:lvl5pPr>
            <a:lvl6pPr marL="2514600" indent="-228600" defTabSz="922338" eaLnBrk="0" fontAlgn="base" hangingPunct="0">
              <a:spcBef>
                <a:spcPct val="30000"/>
              </a:spcBef>
              <a:spcAft>
                <a:spcPct val="0"/>
              </a:spcAft>
              <a:defRPr sz="1200">
                <a:solidFill>
                  <a:schemeClr val="tx1"/>
                </a:solidFill>
                <a:latin typeface="Arial" pitchFamily="34" charset="0"/>
              </a:defRPr>
            </a:lvl6pPr>
            <a:lvl7pPr marL="2971800" indent="-228600" defTabSz="922338" eaLnBrk="0" fontAlgn="base" hangingPunct="0">
              <a:spcBef>
                <a:spcPct val="30000"/>
              </a:spcBef>
              <a:spcAft>
                <a:spcPct val="0"/>
              </a:spcAft>
              <a:defRPr sz="1200">
                <a:solidFill>
                  <a:schemeClr val="tx1"/>
                </a:solidFill>
                <a:latin typeface="Arial" pitchFamily="34" charset="0"/>
              </a:defRPr>
            </a:lvl7pPr>
            <a:lvl8pPr marL="3429000" indent="-228600" defTabSz="922338" eaLnBrk="0" fontAlgn="base" hangingPunct="0">
              <a:spcBef>
                <a:spcPct val="30000"/>
              </a:spcBef>
              <a:spcAft>
                <a:spcPct val="0"/>
              </a:spcAft>
              <a:defRPr sz="1200">
                <a:solidFill>
                  <a:schemeClr val="tx1"/>
                </a:solidFill>
                <a:latin typeface="Arial" pitchFamily="34" charset="0"/>
              </a:defRPr>
            </a:lvl8pPr>
            <a:lvl9pPr marL="3886200" indent="-228600" defTabSz="922338"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547E5D48-66FD-4E37-BF5C-D4AA654AF183}" type="slidenum">
              <a:rPr lang="en-US" altLang="en-US" smtClean="0"/>
              <a:pPr algn="r" eaLnBrk="1" hangingPunct="1">
                <a:spcBef>
                  <a:spcPct val="0"/>
                </a:spcBef>
              </a:pPr>
              <a:t>19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itchFamily="34" charset="0"/>
              </a:rPr>
              <a:t> Steady part and fluctuating part, where u’ is NOT assumed to be small.</a:t>
            </a:r>
          </a:p>
        </p:txBody>
      </p:sp>
      <p:sp>
        <p:nvSpPr>
          <p:cNvPr id="1976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defRPr>
            </a:lvl1pPr>
            <a:lvl2pPr marL="742950" indent="-285750" algn="l" defTabSz="931863" eaLnBrk="0" hangingPunct="0">
              <a:spcBef>
                <a:spcPct val="30000"/>
              </a:spcBef>
              <a:defRPr sz="1200">
                <a:solidFill>
                  <a:schemeClr val="tx1"/>
                </a:solidFill>
                <a:latin typeface="Arial" pitchFamily="34" charset="0"/>
              </a:defRPr>
            </a:lvl2pPr>
            <a:lvl3pPr marL="1143000" indent="-228600" algn="l" defTabSz="931863" eaLnBrk="0" hangingPunct="0">
              <a:spcBef>
                <a:spcPct val="30000"/>
              </a:spcBef>
              <a:defRPr sz="1200">
                <a:solidFill>
                  <a:schemeClr val="tx1"/>
                </a:solidFill>
                <a:latin typeface="Arial" pitchFamily="34" charset="0"/>
              </a:defRPr>
            </a:lvl3pPr>
            <a:lvl4pPr marL="1600200" indent="-228600" algn="l" defTabSz="931863" eaLnBrk="0" hangingPunct="0">
              <a:spcBef>
                <a:spcPct val="30000"/>
              </a:spcBef>
              <a:defRPr sz="1200">
                <a:solidFill>
                  <a:schemeClr val="tx1"/>
                </a:solidFill>
                <a:latin typeface="Arial" pitchFamily="34" charset="0"/>
              </a:defRPr>
            </a:lvl4pPr>
            <a:lvl5pPr marL="2057400" indent="-228600" algn="l" defTabSz="931863" eaLnBrk="0" hangingPunct="0">
              <a:spcBef>
                <a:spcPct val="30000"/>
              </a:spcBef>
              <a:defRPr sz="1200">
                <a:solidFill>
                  <a:schemeClr val="tx1"/>
                </a:solidFill>
                <a:latin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70671185-1F78-425E-8E83-07E4937A8346}" type="slidenum">
              <a:rPr lang="en-US" altLang="en-US" smtClean="0"/>
              <a:pPr algn="r" eaLnBrk="1" hangingPunct="1">
                <a:spcBef>
                  <a:spcPct val="0"/>
                </a:spcBef>
              </a:pPr>
              <a:t>20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189FF9-8380-4042-B322-F7907AC8670C}"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2703989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89FF9-8380-4042-B322-F7907AC8670C}"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3918624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89FF9-8380-4042-B322-F7907AC8670C}"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1081070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331B6C73-6F02-4496-84CE-9D91FACEB916}" type="slidenum">
              <a:rPr lang="en-US" altLang="en-US"/>
              <a:pPr>
                <a:defRPr/>
              </a:pPr>
              <a:t>‹#›</a:t>
            </a:fld>
            <a:endParaRPr lang="en-US" altLang="en-US"/>
          </a:p>
        </p:txBody>
      </p:sp>
    </p:spTree>
    <p:extLst>
      <p:ext uri="{BB962C8B-B14F-4D97-AF65-F5344CB8AC3E}">
        <p14:creationId xmlns:p14="http://schemas.microsoft.com/office/powerpoint/2010/main" val="2133367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CD8DD66-F11A-49B7-816F-433914A008DF}" type="slidenum">
              <a:rPr lang="en-US"/>
              <a:pPr>
                <a:defRPr/>
              </a:pPr>
              <a:t>‹#›</a:t>
            </a:fld>
            <a:endParaRPr lang="en-US"/>
          </a:p>
        </p:txBody>
      </p:sp>
    </p:spTree>
    <p:extLst>
      <p:ext uri="{BB962C8B-B14F-4D97-AF65-F5344CB8AC3E}">
        <p14:creationId xmlns:p14="http://schemas.microsoft.com/office/powerpoint/2010/main" val="3121754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89FF9-8380-4042-B322-F7907AC8670C}"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1983338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189FF9-8380-4042-B322-F7907AC8670C}"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1547119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189FF9-8380-4042-B322-F7907AC8670C}" type="datetimeFigureOut">
              <a:rPr lang="en-US" smtClean="0"/>
              <a:t>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204763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189FF9-8380-4042-B322-F7907AC8670C}" type="datetimeFigureOut">
              <a:rPr lang="en-US" smtClean="0"/>
              <a:t>1/2/26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1227931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189FF9-8380-4042-B322-F7907AC8670C}" type="datetimeFigureOut">
              <a:rPr lang="en-US" smtClean="0"/>
              <a:t>1/2/26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2475683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89FF9-8380-4042-B322-F7907AC8670C}" type="datetimeFigureOut">
              <a:rPr lang="en-US" smtClean="0"/>
              <a:t>1/2/26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3033922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189FF9-8380-4042-B322-F7907AC8670C}" type="datetimeFigureOut">
              <a:rPr lang="en-US" smtClean="0"/>
              <a:t>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2799120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189FF9-8380-4042-B322-F7907AC8670C}" type="datetimeFigureOut">
              <a:rPr lang="en-US" smtClean="0"/>
              <a:t>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44E40F-6082-DD40-9E13-E381439385BC}" type="slidenum">
              <a:rPr lang="en-US" smtClean="0"/>
              <a:t>‹#›</a:t>
            </a:fld>
            <a:endParaRPr lang="en-US"/>
          </a:p>
        </p:txBody>
      </p:sp>
    </p:spTree>
    <p:extLst>
      <p:ext uri="{BB962C8B-B14F-4D97-AF65-F5344CB8AC3E}">
        <p14:creationId xmlns:p14="http://schemas.microsoft.com/office/powerpoint/2010/main" val="2972201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189FF9-8380-4042-B322-F7907AC8670C}" type="datetimeFigureOut">
              <a:rPr lang="en-US" smtClean="0"/>
              <a:t>1/2/26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44E40F-6082-DD40-9E13-E381439385BC}" type="slidenum">
              <a:rPr lang="en-US" smtClean="0"/>
              <a:t>‹#›</a:t>
            </a:fld>
            <a:endParaRPr lang="en-US"/>
          </a:p>
        </p:txBody>
      </p:sp>
    </p:spTree>
    <p:extLst>
      <p:ext uri="{BB962C8B-B14F-4D97-AF65-F5344CB8AC3E}">
        <p14:creationId xmlns:p14="http://schemas.microsoft.com/office/powerpoint/2010/main" val="2380040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0.png"/><Relationship Id="rId9"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charts.ecmwf.int/?query=score"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harts.ecmwf.int/?query=score"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harts.ecmwf.int/?query=score"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0.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8E9F67-6A18-ED9F-276C-E13AF891F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A1332-B4D7-FAAD-5D83-5876F7276D86}"/>
              </a:ext>
            </a:extLst>
          </p:cNvPr>
          <p:cNvSpPr>
            <a:spLocks noGrp="1"/>
          </p:cNvSpPr>
          <p:nvPr>
            <p:ph type="title"/>
          </p:nvPr>
        </p:nvSpPr>
        <p:spPr>
          <a:xfrm>
            <a:off x="254577" y="271607"/>
            <a:ext cx="7886700" cy="1325563"/>
          </a:xfrm>
        </p:spPr>
        <p:txBody>
          <a:bodyPr/>
          <a:lstStyle/>
          <a:p>
            <a:r>
              <a:rPr lang="en-US" dirty="0">
                <a:solidFill>
                  <a:schemeClr val="bg1"/>
                </a:solidFill>
                <a:latin typeface="MgOpen Cosmetica" panose="020B0500000300020003" pitchFamily="34" charset="0"/>
                <a:cs typeface="Calibri" panose="020F0502020204030204" pitchFamily="34" charset="0"/>
              </a:rPr>
              <a:t>Module 1: Traditional NWP Review</a:t>
            </a:r>
          </a:p>
        </p:txBody>
      </p:sp>
    </p:spTree>
    <p:extLst>
      <p:ext uri="{BB962C8B-B14F-4D97-AF65-F5344CB8AC3E}">
        <p14:creationId xmlns:p14="http://schemas.microsoft.com/office/powerpoint/2010/main" val="385233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2A2F638-7D55-9198-7A6F-A5628AA6FB52}"/>
              </a:ext>
            </a:extLst>
          </p:cNvPr>
          <p:cNvSpPr>
            <a:spLocks noGrp="1" noChangeArrowheads="1"/>
          </p:cNvSpPr>
          <p:nvPr>
            <p:ph type="title"/>
          </p:nvPr>
        </p:nvSpPr>
        <p:spPr>
          <a:xfrm>
            <a:off x="685800" y="238125"/>
            <a:ext cx="7772400" cy="1143000"/>
          </a:xfrm>
        </p:spPr>
        <p:txBody>
          <a:bodyPr/>
          <a:lstStyle/>
          <a:p>
            <a:pPr eaLnBrk="1" hangingPunct="1">
              <a:defRPr/>
            </a:pPr>
            <a:r>
              <a:rPr lang="en-US" b="1" dirty="0">
                <a:solidFill>
                  <a:schemeClr val="bg1"/>
                </a:solidFill>
              </a:rPr>
              <a:t>Flow Chart for Each Time Step</a:t>
            </a:r>
          </a:p>
        </p:txBody>
      </p:sp>
      <p:pic>
        <p:nvPicPr>
          <p:cNvPr id="5" name="Picture 4" descr="specgaus">
            <a:extLst>
              <a:ext uri="{FF2B5EF4-FFF2-40B4-BE49-F238E27FC236}">
                <a16:creationId xmlns:a16="http://schemas.microsoft.com/office/drawing/2014/main" id="{46CDE412-4C35-464C-6EC7-25B96A90C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71675"/>
            <a:ext cx="4962525" cy="4572000"/>
          </a:xfrm>
          <a:prstGeom prst="rect">
            <a:avLst/>
          </a:prstGeom>
          <a:solidFill>
            <a:schemeClr val="tx1"/>
          </a:solidFill>
          <a:ln>
            <a:noFill/>
          </a:ln>
        </p:spPr>
      </p:pic>
      <p:sp>
        <p:nvSpPr>
          <p:cNvPr id="6" name="Oval 5">
            <a:extLst>
              <a:ext uri="{FF2B5EF4-FFF2-40B4-BE49-F238E27FC236}">
                <a16:creationId xmlns:a16="http://schemas.microsoft.com/office/drawing/2014/main" id="{74B58F76-7C4E-8FA6-8CAA-D80B16E48A52}"/>
              </a:ext>
            </a:extLst>
          </p:cNvPr>
          <p:cNvSpPr>
            <a:spLocks noChangeArrowheads="1"/>
          </p:cNvSpPr>
          <p:nvPr/>
        </p:nvSpPr>
        <p:spPr bwMode="auto">
          <a:xfrm>
            <a:off x="2286000" y="2019300"/>
            <a:ext cx="1600200" cy="609600"/>
          </a:xfrm>
          <a:prstGeom prst="ellipse">
            <a:avLst/>
          </a:pr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accent2"/>
                </a:solidFill>
                <a:latin typeface="Times New Roman" panose="02020603050405020304" pitchFamily="18" charset="0"/>
              </a:defRPr>
            </a:lvl1pPr>
            <a:lvl2pPr marL="742950" indent="-285750" eaLnBrk="0" hangingPunct="0">
              <a:spcBef>
                <a:spcPct val="20000"/>
              </a:spcBef>
              <a:buChar char="–"/>
              <a:defRPr sz="2000">
                <a:solidFill>
                  <a:schemeClr val="accent2"/>
                </a:solidFill>
                <a:latin typeface="Times New Roman" panose="02020603050405020304" pitchFamily="18" charset="0"/>
              </a:defRPr>
            </a:lvl2pPr>
            <a:lvl3pPr marL="1143000" indent="-228600" eaLnBrk="0" hangingPunct="0">
              <a:spcBef>
                <a:spcPct val="20000"/>
              </a:spcBef>
              <a:buChar char="•"/>
              <a:defRPr>
                <a:solidFill>
                  <a:schemeClr val="accent2"/>
                </a:solidFill>
                <a:latin typeface="Times New Roman" panose="02020603050405020304" pitchFamily="18" charset="0"/>
              </a:defRPr>
            </a:lvl3pPr>
            <a:lvl4pPr marL="1600200" indent="-228600" eaLnBrk="0" hangingPunct="0">
              <a:spcBef>
                <a:spcPct val="20000"/>
              </a:spcBef>
              <a:buChar char="–"/>
              <a:defRPr sz="1600">
                <a:solidFill>
                  <a:schemeClr val="accent2"/>
                </a:solidFill>
                <a:latin typeface="Times New Roman" panose="02020603050405020304" pitchFamily="18" charset="0"/>
              </a:defRPr>
            </a:lvl4pPr>
            <a:lvl5pPr marL="2057400" indent="-228600" eaLnBrk="0" hangingPunct="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eaLnBrk="1" hangingPunct="1">
              <a:spcBef>
                <a:spcPct val="0"/>
              </a:spcBef>
              <a:buFontTx/>
              <a:buNone/>
            </a:pPr>
            <a:endParaRPr lang="en-US" altLang="en-US">
              <a:solidFill>
                <a:schemeClr val="tx1"/>
              </a:solidFill>
            </a:endParaRPr>
          </a:p>
        </p:txBody>
      </p:sp>
      <p:sp>
        <p:nvSpPr>
          <p:cNvPr id="7" name="Text Box 7">
            <a:extLst>
              <a:ext uri="{FF2B5EF4-FFF2-40B4-BE49-F238E27FC236}">
                <a16:creationId xmlns:a16="http://schemas.microsoft.com/office/drawing/2014/main" id="{D861045B-9EC9-C476-F96D-AF804B566A1A}"/>
              </a:ext>
            </a:extLst>
          </p:cNvPr>
          <p:cNvSpPr txBox="1">
            <a:spLocks noChangeArrowheads="1"/>
          </p:cNvSpPr>
          <p:nvPr/>
        </p:nvSpPr>
        <p:spPr bwMode="auto">
          <a:xfrm>
            <a:off x="138113" y="3152775"/>
            <a:ext cx="20716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accent2"/>
                </a:solidFill>
                <a:latin typeface="Times New Roman" panose="02020603050405020304" pitchFamily="18" charset="0"/>
              </a:defRPr>
            </a:lvl1pPr>
            <a:lvl2pPr marL="742950" indent="-285750" eaLnBrk="0" hangingPunct="0">
              <a:spcBef>
                <a:spcPct val="20000"/>
              </a:spcBef>
              <a:buChar char="–"/>
              <a:defRPr sz="2000">
                <a:solidFill>
                  <a:schemeClr val="accent2"/>
                </a:solidFill>
                <a:latin typeface="Times New Roman" panose="02020603050405020304" pitchFamily="18" charset="0"/>
              </a:defRPr>
            </a:lvl2pPr>
            <a:lvl3pPr marL="1143000" indent="-228600" eaLnBrk="0" hangingPunct="0">
              <a:spcBef>
                <a:spcPct val="20000"/>
              </a:spcBef>
              <a:buChar char="•"/>
              <a:defRPr>
                <a:solidFill>
                  <a:schemeClr val="accent2"/>
                </a:solidFill>
                <a:latin typeface="Times New Roman" panose="02020603050405020304" pitchFamily="18" charset="0"/>
              </a:defRPr>
            </a:lvl3pPr>
            <a:lvl4pPr marL="1600200" indent="-228600" eaLnBrk="0" hangingPunct="0">
              <a:spcBef>
                <a:spcPct val="20000"/>
              </a:spcBef>
              <a:buChar char="–"/>
              <a:defRPr sz="1600">
                <a:solidFill>
                  <a:schemeClr val="accent2"/>
                </a:solidFill>
                <a:latin typeface="Times New Roman" panose="02020603050405020304" pitchFamily="18" charset="0"/>
              </a:defRPr>
            </a:lvl4pPr>
            <a:lvl5pPr marL="2057400" indent="-228600" eaLnBrk="0" hangingPunct="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eaLnBrk="1" hangingPunct="1">
              <a:spcBef>
                <a:spcPct val="0"/>
              </a:spcBef>
              <a:buFontTx/>
              <a:buNone/>
            </a:pPr>
            <a:r>
              <a:rPr lang="en-US" altLang="en-US" sz="1600" b="1" dirty="0">
                <a:solidFill>
                  <a:schemeClr val="bg1"/>
                </a:solidFill>
              </a:rPr>
              <a:t>compute linear terms at (n+1)</a:t>
            </a:r>
            <a:r>
              <a:rPr lang="en-US" altLang="en-US" sz="1600" b="1" dirty="0">
                <a:solidFill>
                  <a:schemeClr val="bg1"/>
                </a:solidFill>
                <a:latin typeface="Symbol" pitchFamily="2" charset="2"/>
              </a:rPr>
              <a:t>D</a:t>
            </a:r>
            <a:r>
              <a:rPr lang="en-US" altLang="en-US" sz="1600" b="1" dirty="0">
                <a:solidFill>
                  <a:schemeClr val="bg1"/>
                </a:solidFill>
              </a:rPr>
              <a:t>t          spectral space</a:t>
            </a:r>
          </a:p>
        </p:txBody>
      </p:sp>
      <p:sp>
        <p:nvSpPr>
          <p:cNvPr id="8" name="Text Box 8">
            <a:extLst>
              <a:ext uri="{FF2B5EF4-FFF2-40B4-BE49-F238E27FC236}">
                <a16:creationId xmlns:a16="http://schemas.microsoft.com/office/drawing/2014/main" id="{1E57CC28-EE75-74D4-FF7A-23B8DA368D98}"/>
              </a:ext>
            </a:extLst>
          </p:cNvPr>
          <p:cNvSpPr txBox="1">
            <a:spLocks noChangeArrowheads="1"/>
          </p:cNvSpPr>
          <p:nvPr/>
        </p:nvSpPr>
        <p:spPr bwMode="auto">
          <a:xfrm>
            <a:off x="1004888" y="2171076"/>
            <a:ext cx="1204912" cy="338554"/>
          </a:xfrm>
          <a:prstGeom prst="rect">
            <a:avLst/>
          </a:prstGeom>
          <a:solidFill>
            <a:schemeClr val="tx1">
              <a:alpha val="50000"/>
            </a:schemeClr>
          </a:solidFill>
          <a:ln>
            <a:noFill/>
          </a:ln>
        </p:spPr>
        <p:txBody>
          <a:bodyPr wrap="square">
            <a:spAutoFit/>
          </a:bodyPr>
          <a:lstStyle>
            <a:lvl1pPr eaLnBrk="0" hangingPunct="0">
              <a:spcBef>
                <a:spcPct val="20000"/>
              </a:spcBef>
              <a:buChar char="•"/>
              <a:defRPr sz="2400">
                <a:solidFill>
                  <a:schemeClr val="accent2"/>
                </a:solidFill>
                <a:latin typeface="Times New Roman" panose="02020603050405020304" pitchFamily="18" charset="0"/>
              </a:defRPr>
            </a:lvl1pPr>
            <a:lvl2pPr marL="742950" indent="-285750" eaLnBrk="0" hangingPunct="0">
              <a:spcBef>
                <a:spcPct val="20000"/>
              </a:spcBef>
              <a:buChar char="–"/>
              <a:defRPr sz="2000">
                <a:solidFill>
                  <a:schemeClr val="accent2"/>
                </a:solidFill>
                <a:latin typeface="Times New Roman" panose="02020603050405020304" pitchFamily="18" charset="0"/>
              </a:defRPr>
            </a:lvl2pPr>
            <a:lvl3pPr marL="1143000" indent="-228600" eaLnBrk="0" hangingPunct="0">
              <a:spcBef>
                <a:spcPct val="20000"/>
              </a:spcBef>
              <a:buChar char="•"/>
              <a:defRPr>
                <a:solidFill>
                  <a:schemeClr val="accent2"/>
                </a:solidFill>
                <a:latin typeface="Times New Roman" panose="02020603050405020304" pitchFamily="18" charset="0"/>
              </a:defRPr>
            </a:lvl3pPr>
            <a:lvl4pPr marL="1600200" indent="-228600" eaLnBrk="0" hangingPunct="0">
              <a:spcBef>
                <a:spcPct val="20000"/>
              </a:spcBef>
              <a:buChar char="–"/>
              <a:defRPr sz="1600">
                <a:solidFill>
                  <a:schemeClr val="accent2"/>
                </a:solidFill>
                <a:latin typeface="Times New Roman" panose="02020603050405020304" pitchFamily="18" charset="0"/>
              </a:defRPr>
            </a:lvl4pPr>
            <a:lvl5pPr marL="2057400" indent="-228600" eaLnBrk="0" hangingPunct="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eaLnBrk="1" hangingPunct="1">
              <a:spcBef>
                <a:spcPct val="50000"/>
              </a:spcBef>
              <a:buFontTx/>
              <a:buNone/>
            </a:pPr>
            <a:r>
              <a:rPr lang="en-US" altLang="en-US" sz="1600" b="1" dirty="0">
                <a:solidFill>
                  <a:srgbClr val="FFFF00"/>
                </a:solidFill>
              </a:rPr>
              <a:t>start at </a:t>
            </a:r>
            <a:r>
              <a:rPr lang="en-US" altLang="en-US" sz="1600" b="1" dirty="0" err="1">
                <a:solidFill>
                  <a:srgbClr val="FFFF00"/>
                </a:solidFill>
              </a:rPr>
              <a:t>n</a:t>
            </a:r>
            <a:r>
              <a:rPr lang="en-US" altLang="en-US" sz="1600" b="1" dirty="0" err="1">
                <a:solidFill>
                  <a:srgbClr val="FFFF00"/>
                </a:solidFill>
                <a:latin typeface="Symbol" pitchFamily="2" charset="2"/>
              </a:rPr>
              <a:t>D</a:t>
            </a:r>
            <a:r>
              <a:rPr lang="en-US" altLang="en-US" sz="1600" b="1" dirty="0" err="1">
                <a:solidFill>
                  <a:srgbClr val="FFFF00"/>
                </a:solidFill>
              </a:rPr>
              <a:t>t</a:t>
            </a:r>
            <a:endParaRPr lang="en-US" altLang="en-US" sz="1600" b="1" dirty="0">
              <a:solidFill>
                <a:srgbClr val="FFFF00"/>
              </a:solidFill>
            </a:endParaRPr>
          </a:p>
        </p:txBody>
      </p:sp>
      <p:sp>
        <p:nvSpPr>
          <p:cNvPr id="9" name="Text Box 10">
            <a:extLst>
              <a:ext uri="{FF2B5EF4-FFF2-40B4-BE49-F238E27FC236}">
                <a16:creationId xmlns:a16="http://schemas.microsoft.com/office/drawing/2014/main" id="{DF6A6BB3-2F8E-628F-ABF6-E2D8605B5B29}"/>
              </a:ext>
            </a:extLst>
          </p:cNvPr>
          <p:cNvSpPr txBox="1">
            <a:spLocks noChangeArrowheads="1"/>
          </p:cNvSpPr>
          <p:nvPr/>
        </p:nvSpPr>
        <p:spPr bwMode="auto">
          <a:xfrm>
            <a:off x="3975020" y="1679287"/>
            <a:ext cx="870109" cy="584775"/>
          </a:xfrm>
          <a:prstGeom prst="rect">
            <a:avLst/>
          </a:prstGeom>
          <a:solidFill>
            <a:schemeClr val="tx1">
              <a:alpha val="50000"/>
            </a:schemeClr>
          </a:solidFill>
          <a:ln>
            <a:noFill/>
          </a:ln>
        </p:spPr>
        <p:txBody>
          <a:bodyPr wrap="square">
            <a:spAutoFit/>
          </a:bodyPr>
          <a:lstStyle>
            <a:lvl1pPr eaLnBrk="0" hangingPunct="0">
              <a:spcBef>
                <a:spcPct val="20000"/>
              </a:spcBef>
              <a:buChar char="•"/>
              <a:defRPr sz="2400">
                <a:solidFill>
                  <a:schemeClr val="accent2"/>
                </a:solidFill>
                <a:latin typeface="Times New Roman" panose="02020603050405020304" pitchFamily="18" charset="0"/>
              </a:defRPr>
            </a:lvl1pPr>
            <a:lvl2pPr marL="742950" indent="-285750" eaLnBrk="0" hangingPunct="0">
              <a:spcBef>
                <a:spcPct val="20000"/>
              </a:spcBef>
              <a:buChar char="–"/>
              <a:defRPr sz="2000">
                <a:solidFill>
                  <a:schemeClr val="accent2"/>
                </a:solidFill>
                <a:latin typeface="Times New Roman" panose="02020603050405020304" pitchFamily="18" charset="0"/>
              </a:defRPr>
            </a:lvl2pPr>
            <a:lvl3pPr marL="1143000" indent="-228600" eaLnBrk="0" hangingPunct="0">
              <a:spcBef>
                <a:spcPct val="20000"/>
              </a:spcBef>
              <a:buChar char="•"/>
              <a:defRPr>
                <a:solidFill>
                  <a:schemeClr val="accent2"/>
                </a:solidFill>
                <a:latin typeface="Times New Roman" panose="02020603050405020304" pitchFamily="18" charset="0"/>
              </a:defRPr>
            </a:lvl3pPr>
            <a:lvl4pPr marL="1600200" indent="-228600" eaLnBrk="0" hangingPunct="0">
              <a:spcBef>
                <a:spcPct val="20000"/>
              </a:spcBef>
              <a:buChar char="–"/>
              <a:defRPr sz="1600">
                <a:solidFill>
                  <a:schemeClr val="accent2"/>
                </a:solidFill>
                <a:latin typeface="Times New Roman" panose="02020603050405020304" pitchFamily="18" charset="0"/>
              </a:defRPr>
            </a:lvl4pPr>
            <a:lvl5pPr marL="2057400" indent="-228600" eaLnBrk="0" hangingPunct="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eaLnBrk="1" hangingPunct="1">
              <a:spcBef>
                <a:spcPct val="50000"/>
              </a:spcBef>
              <a:buFontTx/>
              <a:buNone/>
            </a:pPr>
            <a:r>
              <a:rPr lang="en-US" altLang="en-US" sz="1600" dirty="0">
                <a:solidFill>
                  <a:srgbClr val="FFFF00"/>
                </a:solidFill>
              </a:rPr>
              <a:t> </a:t>
            </a:r>
            <a:r>
              <a:rPr lang="en-US" altLang="en-US" sz="1600" b="1" dirty="0">
                <a:solidFill>
                  <a:srgbClr val="FFFF00"/>
                </a:solidFill>
              </a:rPr>
              <a:t>return (n+1)</a:t>
            </a:r>
            <a:r>
              <a:rPr lang="en-US" altLang="en-US" sz="1600" b="1" dirty="0">
                <a:solidFill>
                  <a:srgbClr val="FFFF00"/>
                </a:solidFill>
                <a:latin typeface="Symbol" pitchFamily="2" charset="2"/>
              </a:rPr>
              <a:t>D</a:t>
            </a:r>
            <a:r>
              <a:rPr lang="en-US" altLang="en-US" sz="1600" b="1" dirty="0">
                <a:solidFill>
                  <a:srgbClr val="FFFF00"/>
                </a:solidFill>
              </a:rPr>
              <a:t>t</a:t>
            </a:r>
          </a:p>
        </p:txBody>
      </p:sp>
      <p:sp>
        <p:nvSpPr>
          <p:cNvPr id="10" name="Text Box 11">
            <a:extLst>
              <a:ext uri="{FF2B5EF4-FFF2-40B4-BE49-F238E27FC236}">
                <a16:creationId xmlns:a16="http://schemas.microsoft.com/office/drawing/2014/main" id="{A4B242C1-8336-3E9C-DAA7-918BADC03F1A}"/>
              </a:ext>
            </a:extLst>
          </p:cNvPr>
          <p:cNvSpPr txBox="1">
            <a:spLocks noChangeArrowheads="1"/>
          </p:cNvSpPr>
          <p:nvPr/>
        </p:nvSpPr>
        <p:spPr bwMode="auto">
          <a:xfrm>
            <a:off x="7038975" y="4562475"/>
            <a:ext cx="19002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accent2"/>
                </a:solidFill>
                <a:latin typeface="Times New Roman" panose="02020603050405020304" pitchFamily="18" charset="0"/>
              </a:defRPr>
            </a:lvl1pPr>
            <a:lvl2pPr marL="742950" indent="-285750" eaLnBrk="0" hangingPunct="0">
              <a:spcBef>
                <a:spcPct val="20000"/>
              </a:spcBef>
              <a:buChar char="–"/>
              <a:defRPr sz="2000">
                <a:solidFill>
                  <a:schemeClr val="accent2"/>
                </a:solidFill>
                <a:latin typeface="Times New Roman" panose="02020603050405020304" pitchFamily="18" charset="0"/>
              </a:defRPr>
            </a:lvl2pPr>
            <a:lvl3pPr marL="1143000" indent="-228600" eaLnBrk="0" hangingPunct="0">
              <a:spcBef>
                <a:spcPct val="20000"/>
              </a:spcBef>
              <a:buChar char="•"/>
              <a:defRPr>
                <a:solidFill>
                  <a:schemeClr val="accent2"/>
                </a:solidFill>
                <a:latin typeface="Times New Roman" panose="02020603050405020304" pitchFamily="18" charset="0"/>
              </a:defRPr>
            </a:lvl3pPr>
            <a:lvl4pPr marL="1600200" indent="-228600" eaLnBrk="0" hangingPunct="0">
              <a:spcBef>
                <a:spcPct val="20000"/>
              </a:spcBef>
              <a:buChar char="–"/>
              <a:defRPr sz="1600">
                <a:solidFill>
                  <a:schemeClr val="accent2"/>
                </a:solidFill>
                <a:latin typeface="Times New Roman" panose="02020603050405020304" pitchFamily="18" charset="0"/>
              </a:defRPr>
            </a:lvl4pPr>
            <a:lvl5pPr marL="2057400" indent="-228600" eaLnBrk="0" hangingPunct="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eaLnBrk="1" hangingPunct="1">
              <a:spcBef>
                <a:spcPct val="0"/>
              </a:spcBef>
              <a:buFontTx/>
              <a:buNone/>
            </a:pPr>
            <a:r>
              <a:rPr lang="en-US" altLang="en-US" sz="1600" b="1" dirty="0">
                <a:solidFill>
                  <a:schemeClr val="bg1"/>
                </a:solidFill>
              </a:rPr>
              <a:t>Compute nonlinear terms and physics at (n+1)</a:t>
            </a:r>
            <a:r>
              <a:rPr lang="en-US" altLang="en-US" sz="1600" b="1" dirty="0">
                <a:solidFill>
                  <a:schemeClr val="bg1"/>
                </a:solidFill>
                <a:latin typeface="Symbol" pitchFamily="2" charset="2"/>
              </a:rPr>
              <a:t>D</a:t>
            </a:r>
            <a:r>
              <a:rPr lang="en-US" altLang="en-US" sz="1600" b="1" dirty="0">
                <a:solidFill>
                  <a:schemeClr val="bg1"/>
                </a:solidFill>
              </a:rPr>
              <a:t>t</a:t>
            </a:r>
          </a:p>
          <a:p>
            <a:pPr eaLnBrk="1" hangingPunct="1">
              <a:spcBef>
                <a:spcPct val="0"/>
              </a:spcBef>
              <a:buFontTx/>
              <a:buNone/>
            </a:pPr>
            <a:r>
              <a:rPr lang="en-US" altLang="en-US" sz="1600" b="1" dirty="0">
                <a:solidFill>
                  <a:schemeClr val="bg1"/>
                </a:solidFill>
              </a:rPr>
              <a:t>physical space</a:t>
            </a:r>
          </a:p>
        </p:txBody>
      </p:sp>
      <p:sp>
        <p:nvSpPr>
          <p:cNvPr id="11" name="Text Box 12">
            <a:extLst>
              <a:ext uri="{FF2B5EF4-FFF2-40B4-BE49-F238E27FC236}">
                <a16:creationId xmlns:a16="http://schemas.microsoft.com/office/drawing/2014/main" id="{1B807E9A-7CF4-BC75-810B-BDD0D6D4BBFC}"/>
              </a:ext>
            </a:extLst>
          </p:cNvPr>
          <p:cNvSpPr txBox="1">
            <a:spLocks noChangeArrowheads="1"/>
          </p:cNvSpPr>
          <p:nvPr/>
        </p:nvSpPr>
        <p:spPr bwMode="auto">
          <a:xfrm>
            <a:off x="6253163" y="1204913"/>
            <a:ext cx="2514600" cy="1069975"/>
          </a:xfrm>
          <a:prstGeom prst="rect">
            <a:avLst/>
          </a:prstGeom>
          <a:solidFill>
            <a:schemeClr val="tx1">
              <a:alpha val="50000"/>
            </a:schemeClr>
          </a:solidFill>
          <a:ln>
            <a:noFill/>
          </a:ln>
        </p:spPr>
        <p:txBody>
          <a:bodyPr>
            <a:spAutoFit/>
          </a:bodyPr>
          <a:lstStyle>
            <a:lvl1pPr eaLnBrk="0" hangingPunct="0">
              <a:spcBef>
                <a:spcPct val="20000"/>
              </a:spcBef>
              <a:buChar char="•"/>
              <a:defRPr sz="2400">
                <a:solidFill>
                  <a:schemeClr val="accent2"/>
                </a:solidFill>
                <a:latin typeface="Times New Roman" panose="02020603050405020304" pitchFamily="18" charset="0"/>
              </a:defRPr>
            </a:lvl1pPr>
            <a:lvl2pPr marL="742950" indent="-285750" eaLnBrk="0" hangingPunct="0">
              <a:spcBef>
                <a:spcPct val="20000"/>
              </a:spcBef>
              <a:buChar char="–"/>
              <a:defRPr sz="2000">
                <a:solidFill>
                  <a:schemeClr val="accent2"/>
                </a:solidFill>
                <a:latin typeface="Times New Roman" panose="02020603050405020304" pitchFamily="18" charset="0"/>
              </a:defRPr>
            </a:lvl2pPr>
            <a:lvl3pPr marL="1143000" indent="-228600" eaLnBrk="0" hangingPunct="0">
              <a:spcBef>
                <a:spcPct val="20000"/>
              </a:spcBef>
              <a:buChar char="•"/>
              <a:defRPr>
                <a:solidFill>
                  <a:schemeClr val="accent2"/>
                </a:solidFill>
                <a:latin typeface="Times New Roman" panose="02020603050405020304" pitchFamily="18" charset="0"/>
              </a:defRPr>
            </a:lvl3pPr>
            <a:lvl4pPr marL="1600200" indent="-228600" eaLnBrk="0" hangingPunct="0">
              <a:spcBef>
                <a:spcPct val="20000"/>
              </a:spcBef>
              <a:buChar char="–"/>
              <a:defRPr sz="1600">
                <a:solidFill>
                  <a:schemeClr val="accent2"/>
                </a:solidFill>
                <a:latin typeface="Times New Roman" panose="02020603050405020304" pitchFamily="18" charset="0"/>
              </a:defRPr>
            </a:lvl4pPr>
            <a:lvl5pPr marL="2057400" indent="-228600" eaLnBrk="0" hangingPunct="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eaLnBrk="1" hangingPunct="1">
              <a:spcBef>
                <a:spcPct val="0"/>
              </a:spcBef>
              <a:buFontTx/>
              <a:buNone/>
            </a:pPr>
            <a:r>
              <a:rPr lang="en-US" altLang="en-US" sz="1600" b="1" dirty="0">
                <a:solidFill>
                  <a:schemeClr val="bg1"/>
                </a:solidFill>
              </a:rPr>
              <a:t>Computing final (n+1)</a:t>
            </a:r>
            <a:r>
              <a:rPr lang="en-US" altLang="en-US" sz="1600" b="1" dirty="0">
                <a:solidFill>
                  <a:schemeClr val="bg1"/>
                </a:solidFill>
                <a:latin typeface="Symbol" pitchFamily="2" charset="2"/>
              </a:rPr>
              <a:t>D</a:t>
            </a:r>
            <a:r>
              <a:rPr lang="en-US" altLang="en-US" sz="1600" b="1" dirty="0">
                <a:solidFill>
                  <a:schemeClr val="bg1"/>
                </a:solidFill>
              </a:rPr>
              <a:t>t</a:t>
            </a:r>
          </a:p>
          <a:p>
            <a:pPr eaLnBrk="1" hangingPunct="1">
              <a:spcBef>
                <a:spcPct val="0"/>
              </a:spcBef>
              <a:buFontTx/>
              <a:buNone/>
            </a:pPr>
            <a:r>
              <a:rPr lang="en-US" altLang="en-US" sz="1600" b="1" dirty="0">
                <a:solidFill>
                  <a:schemeClr val="bg1"/>
                </a:solidFill>
              </a:rPr>
              <a:t>equations with linear &amp; nonlinear terms in spectral space</a:t>
            </a:r>
          </a:p>
        </p:txBody>
      </p:sp>
      <p:sp>
        <p:nvSpPr>
          <p:cNvPr id="12" name="Text Box 13">
            <a:extLst>
              <a:ext uri="{FF2B5EF4-FFF2-40B4-BE49-F238E27FC236}">
                <a16:creationId xmlns:a16="http://schemas.microsoft.com/office/drawing/2014/main" id="{F98C378A-6A10-C950-4298-0F5BAAE0FBE1}"/>
              </a:ext>
            </a:extLst>
          </p:cNvPr>
          <p:cNvSpPr txBox="1">
            <a:spLocks noChangeArrowheads="1"/>
          </p:cNvSpPr>
          <p:nvPr/>
        </p:nvSpPr>
        <p:spPr bwMode="auto">
          <a:xfrm>
            <a:off x="2819400" y="5229225"/>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accent2"/>
                </a:solidFill>
                <a:latin typeface="Times New Roman" panose="02020603050405020304" pitchFamily="18" charset="0"/>
              </a:defRPr>
            </a:lvl1pPr>
            <a:lvl2pPr marL="742950" indent="-285750" eaLnBrk="0" hangingPunct="0">
              <a:spcBef>
                <a:spcPct val="20000"/>
              </a:spcBef>
              <a:buChar char="–"/>
              <a:defRPr sz="2000">
                <a:solidFill>
                  <a:schemeClr val="accent2"/>
                </a:solidFill>
                <a:latin typeface="Times New Roman" panose="02020603050405020304" pitchFamily="18" charset="0"/>
              </a:defRPr>
            </a:lvl2pPr>
            <a:lvl3pPr marL="1143000" indent="-228600" eaLnBrk="0" hangingPunct="0">
              <a:spcBef>
                <a:spcPct val="20000"/>
              </a:spcBef>
              <a:buChar char="•"/>
              <a:defRPr>
                <a:solidFill>
                  <a:schemeClr val="accent2"/>
                </a:solidFill>
                <a:latin typeface="Times New Roman" panose="02020603050405020304" pitchFamily="18" charset="0"/>
              </a:defRPr>
            </a:lvl3pPr>
            <a:lvl4pPr marL="1600200" indent="-228600" eaLnBrk="0" hangingPunct="0">
              <a:spcBef>
                <a:spcPct val="20000"/>
              </a:spcBef>
              <a:buChar char="–"/>
              <a:defRPr sz="1600">
                <a:solidFill>
                  <a:schemeClr val="accent2"/>
                </a:solidFill>
                <a:latin typeface="Times New Roman" panose="02020603050405020304" pitchFamily="18" charset="0"/>
              </a:defRPr>
            </a:lvl4pPr>
            <a:lvl5pPr marL="2057400" indent="-228600" eaLnBrk="0" hangingPunct="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eaLnBrk="1" hangingPunct="1">
              <a:spcBef>
                <a:spcPct val="50000"/>
              </a:spcBef>
              <a:buFontTx/>
              <a:buNone/>
            </a:pPr>
            <a:r>
              <a:rPr lang="en-US" altLang="en-US" sz="1800">
                <a:solidFill>
                  <a:schemeClr val="tx1"/>
                </a:solidFill>
              </a:rPr>
              <a:t>FFT</a:t>
            </a:r>
          </a:p>
        </p:txBody>
      </p:sp>
      <p:sp>
        <p:nvSpPr>
          <p:cNvPr id="13" name="Text Box 14">
            <a:extLst>
              <a:ext uri="{FF2B5EF4-FFF2-40B4-BE49-F238E27FC236}">
                <a16:creationId xmlns:a16="http://schemas.microsoft.com/office/drawing/2014/main" id="{54BC7274-7DC9-30D3-3430-EAFEC37EE9EB}"/>
              </a:ext>
            </a:extLst>
          </p:cNvPr>
          <p:cNvSpPr txBox="1">
            <a:spLocks noChangeArrowheads="1"/>
          </p:cNvSpPr>
          <p:nvPr/>
        </p:nvSpPr>
        <p:spPr bwMode="auto">
          <a:xfrm>
            <a:off x="6438900" y="30861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accent2"/>
                </a:solidFill>
                <a:latin typeface="Times New Roman" panose="02020603050405020304" pitchFamily="18" charset="0"/>
              </a:defRPr>
            </a:lvl1pPr>
            <a:lvl2pPr marL="742950" indent="-285750" eaLnBrk="0" hangingPunct="0">
              <a:spcBef>
                <a:spcPct val="20000"/>
              </a:spcBef>
              <a:buChar char="–"/>
              <a:defRPr sz="2000">
                <a:solidFill>
                  <a:schemeClr val="accent2"/>
                </a:solidFill>
                <a:latin typeface="Times New Roman" panose="02020603050405020304" pitchFamily="18" charset="0"/>
              </a:defRPr>
            </a:lvl2pPr>
            <a:lvl3pPr marL="1143000" indent="-228600" eaLnBrk="0" hangingPunct="0">
              <a:spcBef>
                <a:spcPct val="20000"/>
              </a:spcBef>
              <a:buChar char="•"/>
              <a:defRPr>
                <a:solidFill>
                  <a:schemeClr val="accent2"/>
                </a:solidFill>
                <a:latin typeface="Times New Roman" panose="02020603050405020304" pitchFamily="18" charset="0"/>
              </a:defRPr>
            </a:lvl3pPr>
            <a:lvl4pPr marL="1600200" indent="-228600" eaLnBrk="0" hangingPunct="0">
              <a:spcBef>
                <a:spcPct val="20000"/>
              </a:spcBef>
              <a:buChar char="–"/>
              <a:defRPr sz="1600">
                <a:solidFill>
                  <a:schemeClr val="accent2"/>
                </a:solidFill>
                <a:latin typeface="Times New Roman" panose="02020603050405020304" pitchFamily="18" charset="0"/>
              </a:defRPr>
            </a:lvl4pPr>
            <a:lvl5pPr marL="2057400" indent="-228600" eaLnBrk="0" hangingPunct="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eaLnBrk="1" hangingPunct="1">
              <a:spcBef>
                <a:spcPct val="50000"/>
              </a:spcBef>
              <a:buFontTx/>
              <a:buNone/>
            </a:pPr>
            <a:r>
              <a:rPr lang="en-US" altLang="en-US" sz="1800">
                <a:solidFill>
                  <a:schemeClr val="tx1"/>
                </a:solidFill>
              </a:rPr>
              <a:t>FFT</a:t>
            </a:r>
          </a:p>
        </p:txBody>
      </p:sp>
      <p:sp>
        <p:nvSpPr>
          <p:cNvPr id="14" name="Text Box 16">
            <a:extLst>
              <a:ext uri="{FF2B5EF4-FFF2-40B4-BE49-F238E27FC236}">
                <a16:creationId xmlns:a16="http://schemas.microsoft.com/office/drawing/2014/main" id="{2116133D-D406-D8C2-A193-F16638BD2274}"/>
              </a:ext>
            </a:extLst>
          </p:cNvPr>
          <p:cNvSpPr txBox="1">
            <a:spLocks noChangeArrowheads="1"/>
          </p:cNvSpPr>
          <p:nvPr/>
        </p:nvSpPr>
        <p:spPr bwMode="auto">
          <a:xfrm>
            <a:off x="171450" y="6543675"/>
            <a:ext cx="8915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accent2"/>
                </a:solidFill>
                <a:latin typeface="Times New Roman" panose="02020603050405020304" pitchFamily="18" charset="0"/>
              </a:defRPr>
            </a:lvl1pPr>
            <a:lvl2pPr marL="742950" indent="-285750" eaLnBrk="0" hangingPunct="0">
              <a:spcBef>
                <a:spcPct val="20000"/>
              </a:spcBef>
              <a:buChar char="–"/>
              <a:defRPr sz="2000">
                <a:solidFill>
                  <a:schemeClr val="accent2"/>
                </a:solidFill>
                <a:latin typeface="Times New Roman" panose="02020603050405020304" pitchFamily="18" charset="0"/>
              </a:defRPr>
            </a:lvl2pPr>
            <a:lvl3pPr marL="1143000" indent="-228600" eaLnBrk="0" hangingPunct="0">
              <a:spcBef>
                <a:spcPct val="20000"/>
              </a:spcBef>
              <a:buChar char="•"/>
              <a:defRPr>
                <a:solidFill>
                  <a:schemeClr val="accent2"/>
                </a:solidFill>
                <a:latin typeface="Times New Roman" panose="02020603050405020304" pitchFamily="18" charset="0"/>
              </a:defRPr>
            </a:lvl3pPr>
            <a:lvl4pPr marL="1600200" indent="-228600" eaLnBrk="0" hangingPunct="0">
              <a:spcBef>
                <a:spcPct val="20000"/>
              </a:spcBef>
              <a:buChar char="–"/>
              <a:defRPr sz="1600">
                <a:solidFill>
                  <a:schemeClr val="accent2"/>
                </a:solidFill>
                <a:latin typeface="Times New Roman" panose="02020603050405020304" pitchFamily="18" charset="0"/>
              </a:defRPr>
            </a:lvl4pPr>
            <a:lvl5pPr marL="2057400" indent="-228600" eaLnBrk="0" hangingPunct="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eaLnBrk="1" hangingPunct="1">
              <a:spcBef>
                <a:spcPct val="50000"/>
              </a:spcBef>
              <a:buFontTx/>
              <a:buNone/>
            </a:pPr>
            <a:r>
              <a:rPr lang="en-US" altLang="en-US" sz="1000" dirty="0">
                <a:solidFill>
                  <a:schemeClr val="bg1"/>
                </a:solidFill>
                <a:latin typeface="Tahoma" panose="020B0604030504040204" pitchFamily="34" charset="0"/>
              </a:rPr>
              <a:t>Source:  COMET “Impact of Model Structure &amp; Dynamics”      http://</a:t>
            </a:r>
            <a:r>
              <a:rPr lang="en-US" altLang="en-US" sz="1000" dirty="0" err="1">
                <a:solidFill>
                  <a:schemeClr val="bg1"/>
                </a:solidFill>
                <a:latin typeface="Tahoma" panose="020B0604030504040204" pitchFamily="34" charset="0"/>
              </a:rPr>
              <a:t>www.meted.ucar.edu</a:t>
            </a:r>
            <a:r>
              <a:rPr lang="en-US" altLang="en-US" sz="1000" dirty="0">
                <a:solidFill>
                  <a:schemeClr val="bg1"/>
                </a:solidFill>
                <a:latin typeface="Tahoma" panose="020B0604030504040204" pitchFamily="34" charset="0"/>
              </a:rPr>
              <a:t>/</a:t>
            </a:r>
            <a:r>
              <a:rPr lang="en-US" altLang="en-US" sz="1000" dirty="0" err="1">
                <a:solidFill>
                  <a:schemeClr val="bg1"/>
                </a:solidFill>
                <a:latin typeface="Tahoma" panose="020B0604030504040204" pitchFamily="34" charset="0"/>
              </a:rPr>
              <a:t>nwp</a:t>
            </a:r>
            <a:r>
              <a:rPr lang="en-US" altLang="en-US" sz="1000" dirty="0">
                <a:solidFill>
                  <a:schemeClr val="bg1"/>
                </a:solidFill>
                <a:latin typeface="Tahoma" panose="020B0604030504040204" pitchFamily="34" charset="0"/>
              </a:rPr>
              <a:t>/pcu1/ic2/</a:t>
            </a:r>
            <a:r>
              <a:rPr lang="en-US" altLang="en-US" sz="1000" dirty="0" err="1">
                <a:solidFill>
                  <a:schemeClr val="bg1"/>
                </a:solidFill>
                <a:latin typeface="Tahoma" panose="020B0604030504040204" pitchFamily="34" charset="0"/>
              </a:rPr>
              <a:t>frameset.htm</a:t>
            </a:r>
            <a:endParaRPr lang="en-US" altLang="en-US" sz="1000" dirty="0">
              <a:solidFill>
                <a:schemeClr val="bg1"/>
              </a:solidFill>
              <a:latin typeface="Tahoma" panose="020B0604030504040204" pitchFamily="34" charset="0"/>
            </a:endParaRPr>
          </a:p>
        </p:txBody>
      </p:sp>
    </p:spTree>
    <p:extLst>
      <p:ext uri="{BB962C8B-B14F-4D97-AF65-F5344CB8AC3E}">
        <p14:creationId xmlns:p14="http://schemas.microsoft.com/office/powerpoint/2010/main" val="264731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close up of a tire&#10;&#10;Description automatically generated with low confidence">
            <a:extLst>
              <a:ext uri="{FF2B5EF4-FFF2-40B4-BE49-F238E27FC236}">
                <a16:creationId xmlns:a16="http://schemas.microsoft.com/office/drawing/2014/main" id="{FD513086-1E4E-5C6A-A607-74C6E4922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71" y="2178586"/>
            <a:ext cx="2280422" cy="2393950"/>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6A6F27C5-ED5B-A976-E81E-E31C0183C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173" y="2318286"/>
            <a:ext cx="2096869" cy="2254250"/>
          </a:xfrm>
          <a:prstGeom prst="rect">
            <a:avLst/>
          </a:prstGeom>
        </p:spPr>
      </p:pic>
      <p:pic>
        <p:nvPicPr>
          <p:cNvPr id="5" name="Picture 4">
            <a:extLst>
              <a:ext uri="{FF2B5EF4-FFF2-40B4-BE49-F238E27FC236}">
                <a16:creationId xmlns:a16="http://schemas.microsoft.com/office/drawing/2014/main" id="{D439DAD5-4693-F919-0845-CB7DCB387CAE}"/>
              </a:ext>
            </a:extLst>
          </p:cNvPr>
          <p:cNvPicPr>
            <a:picLocks noChangeAspect="1"/>
          </p:cNvPicPr>
          <p:nvPr/>
        </p:nvPicPr>
        <p:blipFill>
          <a:blip r:embed="rId5"/>
          <a:stretch>
            <a:fillRect/>
          </a:stretch>
        </p:blipFill>
        <p:spPr>
          <a:xfrm>
            <a:off x="6094144" y="2318286"/>
            <a:ext cx="2611417" cy="2590800"/>
          </a:xfrm>
          <a:prstGeom prst="rect">
            <a:avLst/>
          </a:prstGeom>
        </p:spPr>
      </p:pic>
      <p:sp>
        <p:nvSpPr>
          <p:cNvPr id="6" name="TextBox 5">
            <a:extLst>
              <a:ext uri="{FF2B5EF4-FFF2-40B4-BE49-F238E27FC236}">
                <a16:creationId xmlns:a16="http://schemas.microsoft.com/office/drawing/2014/main" id="{18F68C32-2A37-4B1F-5729-1AED35BBC188}"/>
              </a:ext>
            </a:extLst>
          </p:cNvPr>
          <p:cNvSpPr txBox="1"/>
          <p:nvPr/>
        </p:nvSpPr>
        <p:spPr>
          <a:xfrm>
            <a:off x="6454544" y="2024697"/>
            <a:ext cx="1830656" cy="307777"/>
          </a:xfrm>
          <a:prstGeom prst="rect">
            <a:avLst/>
          </a:prstGeom>
          <a:noFill/>
        </p:spPr>
        <p:txBody>
          <a:bodyPr wrap="square" rtlCol="0">
            <a:spAutoFit/>
          </a:bodyPr>
          <a:lstStyle/>
          <a:p>
            <a:pPr algn="ctr"/>
            <a:r>
              <a:rPr lang="en-US" sz="1400" b="1" dirty="0">
                <a:solidFill>
                  <a:schemeClr val="bg1"/>
                </a:solidFill>
                <a:latin typeface="Calibri" panose="020F0502020204030204" pitchFamily="34" charset="0"/>
                <a:cs typeface="Calibri" panose="020F0502020204030204" pitchFamily="34" charset="0"/>
              </a:rPr>
              <a:t>Hexagonal grid</a:t>
            </a:r>
          </a:p>
        </p:txBody>
      </p:sp>
      <p:sp>
        <p:nvSpPr>
          <p:cNvPr id="7" name="Rectangle 2">
            <a:extLst>
              <a:ext uri="{FF2B5EF4-FFF2-40B4-BE49-F238E27FC236}">
                <a16:creationId xmlns:a16="http://schemas.microsoft.com/office/drawing/2014/main" id="{8A44329A-AB34-BA4E-D261-C677C19DD0D6}"/>
              </a:ext>
            </a:extLst>
          </p:cNvPr>
          <p:cNvSpPr>
            <a:spLocks noGrp="1" noChangeArrowheads="1"/>
          </p:cNvSpPr>
          <p:nvPr>
            <p:ph type="title"/>
          </p:nvPr>
        </p:nvSpPr>
        <p:spPr>
          <a:xfrm>
            <a:off x="508407" y="317292"/>
            <a:ext cx="7772400" cy="1143000"/>
          </a:xfrm>
        </p:spPr>
        <p:txBody>
          <a:bodyPr/>
          <a:lstStyle/>
          <a:p>
            <a:pPr eaLnBrk="1" hangingPunct="1">
              <a:defRPr/>
            </a:pPr>
            <a:r>
              <a:rPr lang="en-US" b="1" dirty="0">
                <a:solidFill>
                  <a:schemeClr val="bg1"/>
                </a:solidFill>
              </a:rPr>
              <a:t>Discretization on a grid</a:t>
            </a:r>
          </a:p>
        </p:txBody>
      </p:sp>
      <p:sp>
        <p:nvSpPr>
          <p:cNvPr id="4" name="TextBox 3">
            <a:extLst>
              <a:ext uri="{FF2B5EF4-FFF2-40B4-BE49-F238E27FC236}">
                <a16:creationId xmlns:a16="http://schemas.microsoft.com/office/drawing/2014/main" id="{B940116F-03AA-232E-A3E0-5C102F7FEB95}"/>
              </a:ext>
            </a:extLst>
          </p:cNvPr>
          <p:cNvSpPr txBox="1"/>
          <p:nvPr/>
        </p:nvSpPr>
        <p:spPr>
          <a:xfrm>
            <a:off x="424991" y="5880417"/>
            <a:ext cx="3969616"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Many other options available too.</a:t>
            </a:r>
          </a:p>
        </p:txBody>
      </p:sp>
    </p:spTree>
    <p:extLst>
      <p:ext uri="{BB962C8B-B14F-4D97-AF65-F5344CB8AC3E}">
        <p14:creationId xmlns:p14="http://schemas.microsoft.com/office/powerpoint/2010/main" val="1531567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descr="A satellite view of a hurricane&#10;&#10;Description automatically generated with low confidence">
            <a:extLst>
              <a:ext uri="{FF2B5EF4-FFF2-40B4-BE49-F238E27FC236}">
                <a16:creationId xmlns:a16="http://schemas.microsoft.com/office/drawing/2014/main" id="{22CF257D-889A-DB5E-7405-111CCB1F3270}"/>
              </a:ext>
            </a:extLst>
          </p:cNvPr>
          <p:cNvPicPr>
            <a:picLocks noChangeAspect="1"/>
          </p:cNvPicPr>
          <p:nvPr/>
        </p:nvPicPr>
        <p:blipFill>
          <a:blip r:embed="rId3"/>
          <a:stretch>
            <a:fillRect/>
          </a:stretch>
        </p:blipFill>
        <p:spPr>
          <a:xfrm>
            <a:off x="1657350" y="1229200"/>
            <a:ext cx="5829300" cy="4399601"/>
          </a:xfrm>
          <a:prstGeom prst="rect">
            <a:avLst/>
          </a:prstGeom>
        </p:spPr>
      </p:pic>
      <p:sp>
        <p:nvSpPr>
          <p:cNvPr id="4" name="TextBox 3">
            <a:extLst>
              <a:ext uri="{FF2B5EF4-FFF2-40B4-BE49-F238E27FC236}">
                <a16:creationId xmlns:a16="http://schemas.microsoft.com/office/drawing/2014/main" id="{B1EAEB72-E8B3-3499-58E8-653991A14BA4}"/>
              </a:ext>
            </a:extLst>
          </p:cNvPr>
          <p:cNvSpPr txBox="1"/>
          <p:nvPr/>
        </p:nvSpPr>
        <p:spPr>
          <a:xfrm>
            <a:off x="7858594" y="1070860"/>
            <a:ext cx="966866" cy="1384995"/>
          </a:xfrm>
          <a:prstGeom prst="rect">
            <a:avLst/>
          </a:prstGeom>
          <a:noFill/>
        </p:spPr>
        <p:txBody>
          <a:bodyPr wrap="square" rtlCol="0">
            <a:spAutoFit/>
          </a:bodyPr>
          <a:lstStyle/>
          <a:p>
            <a:r>
              <a:rPr lang="en-US" sz="1200" dirty="0">
                <a:solidFill>
                  <a:schemeClr val="bg1"/>
                </a:solidFill>
                <a:latin typeface="MgOpen Cosmetica" panose="020B0500000300020003" pitchFamily="34" charset="0"/>
              </a:rPr>
              <a:t>Image from Himawari-9</a:t>
            </a:r>
          </a:p>
          <a:p>
            <a:r>
              <a:rPr lang="en-US" sz="1200" dirty="0">
                <a:solidFill>
                  <a:schemeClr val="bg1"/>
                </a:solidFill>
                <a:latin typeface="MgOpen Cosmetica" panose="020B0500000300020003" pitchFamily="34" charset="0"/>
              </a:rPr>
              <a:t>0200 2 March 2023</a:t>
            </a:r>
          </a:p>
          <a:p>
            <a:r>
              <a:rPr lang="en-US" sz="1200" dirty="0">
                <a:solidFill>
                  <a:schemeClr val="bg1"/>
                </a:solidFill>
                <a:latin typeface="MgOpen Cosmetica" panose="020B0500000300020003" pitchFamily="34" charset="0"/>
              </a:rPr>
              <a:t>(CSU/CIRA)</a:t>
            </a:r>
          </a:p>
          <a:p>
            <a:endParaRPr lang="en-US" sz="1200" dirty="0">
              <a:solidFill>
                <a:schemeClr val="bg1"/>
              </a:solidFill>
              <a:latin typeface="MgOpen Cosmetica" panose="020B0500000300020003" pitchFamily="34" charset="0"/>
            </a:endParaRPr>
          </a:p>
        </p:txBody>
      </p:sp>
      <p:pic>
        <p:nvPicPr>
          <p:cNvPr id="44" name="Picture 43">
            <a:extLst>
              <a:ext uri="{FF2B5EF4-FFF2-40B4-BE49-F238E27FC236}">
                <a16:creationId xmlns:a16="http://schemas.microsoft.com/office/drawing/2014/main" id="{8368BEAF-F8FC-7ED2-D182-46F4394D9CA2}"/>
              </a:ext>
            </a:extLst>
          </p:cNvPr>
          <p:cNvPicPr>
            <a:picLocks noChangeAspect="1"/>
          </p:cNvPicPr>
          <p:nvPr/>
        </p:nvPicPr>
        <p:blipFill>
          <a:blip r:embed="rId4"/>
          <a:stretch>
            <a:fillRect/>
          </a:stretch>
        </p:blipFill>
        <p:spPr>
          <a:xfrm>
            <a:off x="4505913" y="3008690"/>
            <a:ext cx="905386" cy="944379"/>
          </a:xfrm>
          <a:prstGeom prst="rect">
            <a:avLst/>
          </a:prstGeom>
        </p:spPr>
      </p:pic>
      <p:sp>
        <p:nvSpPr>
          <p:cNvPr id="45" name="Rectangle 44">
            <a:extLst>
              <a:ext uri="{FF2B5EF4-FFF2-40B4-BE49-F238E27FC236}">
                <a16:creationId xmlns:a16="http://schemas.microsoft.com/office/drawing/2014/main" id="{C7A167F6-935E-E68F-E204-2DD23A97F654}"/>
              </a:ext>
            </a:extLst>
          </p:cNvPr>
          <p:cNvSpPr/>
          <p:nvPr/>
        </p:nvSpPr>
        <p:spPr>
          <a:xfrm>
            <a:off x="4508293" y="3015835"/>
            <a:ext cx="899411" cy="944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5824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1"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EDD7754-93A1-5D3C-2502-35458E3D4F07}"/>
              </a:ext>
            </a:extLst>
          </p:cNvPr>
          <p:cNvPicPr>
            <a:picLocks noChangeAspect="1"/>
          </p:cNvPicPr>
          <p:nvPr/>
        </p:nvPicPr>
        <p:blipFill>
          <a:blip r:embed="rId3"/>
          <a:stretch>
            <a:fillRect/>
          </a:stretch>
        </p:blipFill>
        <p:spPr>
          <a:xfrm>
            <a:off x="2066329" y="846008"/>
            <a:ext cx="5010887" cy="5143500"/>
          </a:xfrm>
          <a:prstGeom prst="rect">
            <a:avLst/>
          </a:prstGeom>
        </p:spPr>
      </p:pic>
      <p:sp>
        <p:nvSpPr>
          <p:cNvPr id="2" name="TextBox 1">
            <a:extLst>
              <a:ext uri="{FF2B5EF4-FFF2-40B4-BE49-F238E27FC236}">
                <a16:creationId xmlns:a16="http://schemas.microsoft.com/office/drawing/2014/main" id="{D52E6D02-30B0-3337-D63E-65975F097D8D}"/>
              </a:ext>
            </a:extLst>
          </p:cNvPr>
          <p:cNvSpPr txBox="1"/>
          <p:nvPr/>
        </p:nvSpPr>
        <p:spPr>
          <a:xfrm>
            <a:off x="7858594" y="1070860"/>
            <a:ext cx="966866" cy="1384995"/>
          </a:xfrm>
          <a:prstGeom prst="rect">
            <a:avLst/>
          </a:prstGeom>
          <a:noFill/>
        </p:spPr>
        <p:txBody>
          <a:bodyPr wrap="square" rtlCol="0">
            <a:spAutoFit/>
          </a:bodyPr>
          <a:lstStyle/>
          <a:p>
            <a:r>
              <a:rPr lang="en-US" sz="1200" dirty="0">
                <a:solidFill>
                  <a:schemeClr val="bg1"/>
                </a:solidFill>
                <a:latin typeface="MgOpen Cosmetica" panose="020B0500000300020003" pitchFamily="34" charset="0"/>
              </a:rPr>
              <a:t>Image from Himawari-9</a:t>
            </a:r>
          </a:p>
          <a:p>
            <a:r>
              <a:rPr lang="en-US" sz="1200" dirty="0">
                <a:solidFill>
                  <a:schemeClr val="bg1"/>
                </a:solidFill>
                <a:latin typeface="MgOpen Cosmetica" panose="020B0500000300020003" pitchFamily="34" charset="0"/>
              </a:rPr>
              <a:t>0200 2 March 2023</a:t>
            </a:r>
          </a:p>
          <a:p>
            <a:r>
              <a:rPr lang="en-US" sz="1200" dirty="0">
                <a:solidFill>
                  <a:schemeClr val="bg1"/>
                </a:solidFill>
                <a:latin typeface="MgOpen Cosmetica" panose="020B0500000300020003" pitchFamily="34" charset="0"/>
              </a:rPr>
              <a:t>(CSU/CIRA)</a:t>
            </a:r>
          </a:p>
          <a:p>
            <a:endParaRPr lang="en-US" sz="1200" dirty="0">
              <a:solidFill>
                <a:schemeClr val="bg1"/>
              </a:solidFill>
              <a:latin typeface="MgOpen Cosmetica" panose="020B0500000300020003" pitchFamily="34" charset="0"/>
            </a:endParaRPr>
          </a:p>
        </p:txBody>
      </p:sp>
    </p:spTree>
    <p:extLst>
      <p:ext uri="{BB962C8B-B14F-4D97-AF65-F5344CB8AC3E}">
        <p14:creationId xmlns:p14="http://schemas.microsoft.com/office/powerpoint/2010/main" val="1971755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par>
              <p:cTn id="2"/>
            </p:par>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himawari-movie-trim">
            <a:hlinkClick r:id="" action="ppaction://media"/>
            <a:extLst>
              <a:ext uri="{FF2B5EF4-FFF2-40B4-BE49-F238E27FC236}">
                <a16:creationId xmlns:a16="http://schemas.microsoft.com/office/drawing/2014/main" id="{29A4D525-456B-65EE-440E-BAA65C55D2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66330" y="857250"/>
            <a:ext cx="5011340" cy="5143500"/>
          </a:xfrm>
          <a:prstGeom prst="rect">
            <a:avLst/>
          </a:prstGeom>
        </p:spPr>
      </p:pic>
      <p:grpSp>
        <p:nvGrpSpPr>
          <p:cNvPr id="38" name="Group 37">
            <a:extLst>
              <a:ext uri="{FF2B5EF4-FFF2-40B4-BE49-F238E27FC236}">
                <a16:creationId xmlns:a16="http://schemas.microsoft.com/office/drawing/2014/main" id="{9381DF36-9C37-3F8A-BE7D-A7ABEC9CFBA4}"/>
              </a:ext>
            </a:extLst>
          </p:cNvPr>
          <p:cNvGrpSpPr/>
          <p:nvPr/>
        </p:nvGrpSpPr>
        <p:grpSpPr>
          <a:xfrm>
            <a:off x="2109454" y="342900"/>
            <a:ext cx="4925093" cy="6204364"/>
            <a:chOff x="2812605" y="-685800"/>
            <a:chExt cx="6566790" cy="8272485"/>
          </a:xfrm>
        </p:grpSpPr>
        <p:cxnSp>
          <p:nvCxnSpPr>
            <p:cNvPr id="8" name="Straight Connector 7">
              <a:extLst>
                <a:ext uri="{FF2B5EF4-FFF2-40B4-BE49-F238E27FC236}">
                  <a16:creationId xmlns:a16="http://schemas.microsoft.com/office/drawing/2014/main" id="{1BD48C83-ED66-A32D-1CCE-00C05C2AAA22}"/>
                </a:ext>
              </a:extLst>
            </p:cNvPr>
            <p:cNvCxnSpPr>
              <a:cxnSpLocks/>
            </p:cNvCxnSpPr>
            <p:nvPr/>
          </p:nvCxnSpPr>
          <p:spPr>
            <a:xfrm>
              <a:off x="2812605" y="-679491"/>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574D2C-1AFE-4D47-8B53-85F57760DC79}"/>
                </a:ext>
              </a:extLst>
            </p:cNvPr>
            <p:cNvCxnSpPr>
              <a:cxnSpLocks/>
            </p:cNvCxnSpPr>
            <p:nvPr/>
          </p:nvCxnSpPr>
          <p:spPr>
            <a:xfrm>
              <a:off x="9379395" y="-642915"/>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35B98E-F0FD-B3CF-1EF8-AB6BA4D93E79}"/>
                </a:ext>
              </a:extLst>
            </p:cNvPr>
            <p:cNvCxnSpPr>
              <a:cxnSpLocks/>
            </p:cNvCxnSpPr>
            <p:nvPr/>
          </p:nvCxnSpPr>
          <p:spPr>
            <a:xfrm>
              <a:off x="346068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9E5A56-9EBF-1F65-D5B5-528DE97546A4}"/>
                </a:ext>
              </a:extLst>
            </p:cNvPr>
            <p:cNvCxnSpPr>
              <a:cxnSpLocks/>
            </p:cNvCxnSpPr>
            <p:nvPr/>
          </p:nvCxnSpPr>
          <p:spPr>
            <a:xfrm>
              <a:off x="4785043" y="-679491"/>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F0F030A-0740-D9F7-7877-6F19034714B6}"/>
                </a:ext>
              </a:extLst>
            </p:cNvPr>
            <p:cNvCxnSpPr>
              <a:cxnSpLocks/>
            </p:cNvCxnSpPr>
            <p:nvPr/>
          </p:nvCxnSpPr>
          <p:spPr>
            <a:xfrm>
              <a:off x="8066723" y="-6731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9F10A3-7008-E546-0B2F-C9B1C6C013F8}"/>
                </a:ext>
              </a:extLst>
            </p:cNvPr>
            <p:cNvCxnSpPr>
              <a:cxnSpLocks/>
            </p:cNvCxnSpPr>
            <p:nvPr/>
          </p:nvCxnSpPr>
          <p:spPr>
            <a:xfrm>
              <a:off x="6096000"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BB4D0AA-6409-ECA2-4095-138CE1EC544A}"/>
                </a:ext>
              </a:extLst>
            </p:cNvPr>
            <p:cNvCxnSpPr>
              <a:cxnSpLocks/>
            </p:cNvCxnSpPr>
            <p:nvPr/>
          </p:nvCxnSpPr>
          <p:spPr>
            <a:xfrm>
              <a:off x="7396671" y="-682625"/>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0821C9C-6834-D2B0-D23B-B0C7E1E517CD}"/>
                </a:ext>
              </a:extLst>
            </p:cNvPr>
            <p:cNvCxnSpPr>
              <a:cxnSpLocks/>
            </p:cNvCxnSpPr>
            <p:nvPr/>
          </p:nvCxnSpPr>
          <p:spPr>
            <a:xfrm>
              <a:off x="6747955"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A91EA2-6862-63C6-2C16-59C735D884D6}"/>
                </a:ext>
              </a:extLst>
            </p:cNvPr>
            <p:cNvCxnSpPr>
              <a:cxnSpLocks/>
            </p:cNvCxnSpPr>
            <p:nvPr/>
          </p:nvCxnSpPr>
          <p:spPr>
            <a:xfrm>
              <a:off x="411346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3DF42C-9514-DF4B-BF1F-82D8AE2EC344}"/>
                </a:ext>
              </a:extLst>
            </p:cNvPr>
            <p:cNvCxnSpPr>
              <a:cxnSpLocks/>
            </p:cNvCxnSpPr>
            <p:nvPr/>
          </p:nvCxnSpPr>
          <p:spPr>
            <a:xfrm>
              <a:off x="8737283" y="-6731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A7A106-FFAC-16F3-8395-CF822265BB9E}"/>
                </a:ext>
              </a:extLst>
            </p:cNvPr>
            <p:cNvCxnSpPr>
              <a:cxnSpLocks/>
            </p:cNvCxnSpPr>
            <p:nvPr/>
          </p:nvCxnSpPr>
          <p:spPr>
            <a:xfrm>
              <a:off x="5453571" y="-6604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35235D-CB42-7DCE-4E15-D4ABDA7F7BD5}"/>
                </a:ext>
              </a:extLst>
            </p:cNvPr>
            <p:cNvCxnSpPr>
              <a:cxnSpLocks/>
            </p:cNvCxnSpPr>
            <p:nvPr/>
          </p:nvCxnSpPr>
          <p:spPr>
            <a:xfrm>
              <a:off x="311778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28A6D3-06DB-5E64-9368-06A82F9D0E38}"/>
                </a:ext>
              </a:extLst>
            </p:cNvPr>
            <p:cNvCxnSpPr>
              <a:cxnSpLocks/>
            </p:cNvCxnSpPr>
            <p:nvPr/>
          </p:nvCxnSpPr>
          <p:spPr>
            <a:xfrm>
              <a:off x="377818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843E7-1700-DB63-2D96-E59B4A8E313E}"/>
                </a:ext>
              </a:extLst>
            </p:cNvPr>
            <p:cNvCxnSpPr>
              <a:cxnSpLocks/>
            </p:cNvCxnSpPr>
            <p:nvPr/>
          </p:nvCxnSpPr>
          <p:spPr>
            <a:xfrm>
              <a:off x="445128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507737-423F-088A-FCA8-4200127F9F04}"/>
                </a:ext>
              </a:extLst>
            </p:cNvPr>
            <p:cNvCxnSpPr>
              <a:cxnSpLocks/>
            </p:cNvCxnSpPr>
            <p:nvPr/>
          </p:nvCxnSpPr>
          <p:spPr>
            <a:xfrm>
              <a:off x="5115243"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4CB5773-960A-386C-3050-3418C8DF5D15}"/>
                </a:ext>
              </a:extLst>
            </p:cNvPr>
            <p:cNvCxnSpPr>
              <a:cxnSpLocks/>
            </p:cNvCxnSpPr>
            <p:nvPr/>
          </p:nvCxnSpPr>
          <p:spPr>
            <a:xfrm>
              <a:off x="5771071"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66BEE2-352A-0CC8-BEA4-E3C96DA9345A}"/>
                </a:ext>
              </a:extLst>
            </p:cNvPr>
            <p:cNvCxnSpPr>
              <a:cxnSpLocks/>
            </p:cNvCxnSpPr>
            <p:nvPr/>
          </p:nvCxnSpPr>
          <p:spPr>
            <a:xfrm>
              <a:off x="6418771"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601137C-2B92-E476-67D8-B972C68DCEDC}"/>
                </a:ext>
              </a:extLst>
            </p:cNvPr>
            <p:cNvCxnSpPr>
              <a:cxnSpLocks/>
            </p:cNvCxnSpPr>
            <p:nvPr/>
          </p:nvCxnSpPr>
          <p:spPr>
            <a:xfrm>
              <a:off x="7065455" y="-6604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57DA64-CE5E-BAB7-4740-A987081FC118}"/>
                </a:ext>
              </a:extLst>
            </p:cNvPr>
            <p:cNvCxnSpPr>
              <a:cxnSpLocks/>
            </p:cNvCxnSpPr>
            <p:nvPr/>
          </p:nvCxnSpPr>
          <p:spPr>
            <a:xfrm>
              <a:off x="7725855" y="-679491"/>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47D17EE-ABFC-16DC-B3CB-D9429B69BE7F}"/>
                </a:ext>
              </a:extLst>
            </p:cNvPr>
            <p:cNvCxnSpPr>
              <a:cxnSpLocks/>
            </p:cNvCxnSpPr>
            <p:nvPr/>
          </p:nvCxnSpPr>
          <p:spPr>
            <a:xfrm>
              <a:off x="8398955"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CCEBDD1-E88C-D450-A79E-B0F6463DFE78}"/>
                </a:ext>
              </a:extLst>
            </p:cNvPr>
            <p:cNvCxnSpPr>
              <a:cxnSpLocks/>
            </p:cNvCxnSpPr>
            <p:nvPr/>
          </p:nvCxnSpPr>
          <p:spPr>
            <a:xfrm>
              <a:off x="9072055" y="-6604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6D939CC-567A-E0FA-9A94-884DFB81E089}"/>
              </a:ext>
            </a:extLst>
          </p:cNvPr>
          <p:cNvGrpSpPr/>
          <p:nvPr/>
        </p:nvGrpSpPr>
        <p:grpSpPr>
          <a:xfrm rot="5400000">
            <a:off x="2195179" y="419100"/>
            <a:ext cx="4925093" cy="6204364"/>
            <a:chOff x="2812605" y="-685800"/>
            <a:chExt cx="6566790" cy="8272485"/>
          </a:xfrm>
        </p:grpSpPr>
        <p:cxnSp>
          <p:nvCxnSpPr>
            <p:cNvPr id="40" name="Straight Connector 39">
              <a:extLst>
                <a:ext uri="{FF2B5EF4-FFF2-40B4-BE49-F238E27FC236}">
                  <a16:creationId xmlns:a16="http://schemas.microsoft.com/office/drawing/2014/main" id="{1E61A268-95B3-65CF-D9D5-315E1DCA91FB}"/>
                </a:ext>
              </a:extLst>
            </p:cNvPr>
            <p:cNvCxnSpPr>
              <a:cxnSpLocks/>
            </p:cNvCxnSpPr>
            <p:nvPr/>
          </p:nvCxnSpPr>
          <p:spPr>
            <a:xfrm>
              <a:off x="2812605" y="-679491"/>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30ED2E8-AD08-ED49-D45A-7CF872A5FD4E}"/>
                </a:ext>
              </a:extLst>
            </p:cNvPr>
            <p:cNvCxnSpPr>
              <a:cxnSpLocks/>
            </p:cNvCxnSpPr>
            <p:nvPr/>
          </p:nvCxnSpPr>
          <p:spPr>
            <a:xfrm>
              <a:off x="9379395" y="-642915"/>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C75598-A838-CFC3-1C5B-0DEB8B3A818D}"/>
                </a:ext>
              </a:extLst>
            </p:cNvPr>
            <p:cNvCxnSpPr>
              <a:cxnSpLocks/>
            </p:cNvCxnSpPr>
            <p:nvPr/>
          </p:nvCxnSpPr>
          <p:spPr>
            <a:xfrm>
              <a:off x="346068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E8D7023-26E6-C02D-7DFB-4CBC68FEC2B9}"/>
                </a:ext>
              </a:extLst>
            </p:cNvPr>
            <p:cNvCxnSpPr>
              <a:cxnSpLocks/>
            </p:cNvCxnSpPr>
            <p:nvPr/>
          </p:nvCxnSpPr>
          <p:spPr>
            <a:xfrm>
              <a:off x="4785043" y="-679491"/>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5D1AB2-0988-B2E2-7635-9785BBEF1948}"/>
                </a:ext>
              </a:extLst>
            </p:cNvPr>
            <p:cNvCxnSpPr>
              <a:cxnSpLocks/>
            </p:cNvCxnSpPr>
            <p:nvPr/>
          </p:nvCxnSpPr>
          <p:spPr>
            <a:xfrm>
              <a:off x="8066723" y="-6731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D8B984-434E-4E2F-5205-448DE555C0AB}"/>
                </a:ext>
              </a:extLst>
            </p:cNvPr>
            <p:cNvCxnSpPr>
              <a:cxnSpLocks/>
            </p:cNvCxnSpPr>
            <p:nvPr/>
          </p:nvCxnSpPr>
          <p:spPr>
            <a:xfrm>
              <a:off x="6096000"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ED650D-9464-12C3-A0CE-22527C201BBC}"/>
                </a:ext>
              </a:extLst>
            </p:cNvPr>
            <p:cNvCxnSpPr>
              <a:cxnSpLocks/>
            </p:cNvCxnSpPr>
            <p:nvPr/>
          </p:nvCxnSpPr>
          <p:spPr>
            <a:xfrm>
              <a:off x="7396671" y="-682625"/>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973820-3CD9-38DB-2150-8165360F0C2C}"/>
                </a:ext>
              </a:extLst>
            </p:cNvPr>
            <p:cNvCxnSpPr>
              <a:cxnSpLocks/>
            </p:cNvCxnSpPr>
            <p:nvPr/>
          </p:nvCxnSpPr>
          <p:spPr>
            <a:xfrm>
              <a:off x="6747955"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2728C86-11F4-6A7E-B2B3-30109D23F6F5}"/>
                </a:ext>
              </a:extLst>
            </p:cNvPr>
            <p:cNvCxnSpPr>
              <a:cxnSpLocks/>
            </p:cNvCxnSpPr>
            <p:nvPr/>
          </p:nvCxnSpPr>
          <p:spPr>
            <a:xfrm>
              <a:off x="411346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48A78C-32C3-5AD6-BDC4-2836BEB744A6}"/>
                </a:ext>
              </a:extLst>
            </p:cNvPr>
            <p:cNvCxnSpPr>
              <a:cxnSpLocks/>
            </p:cNvCxnSpPr>
            <p:nvPr/>
          </p:nvCxnSpPr>
          <p:spPr>
            <a:xfrm>
              <a:off x="8737283" y="-6731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E2BAE-47BB-78EC-6A36-60810281B3AB}"/>
                </a:ext>
              </a:extLst>
            </p:cNvPr>
            <p:cNvCxnSpPr>
              <a:cxnSpLocks/>
            </p:cNvCxnSpPr>
            <p:nvPr/>
          </p:nvCxnSpPr>
          <p:spPr>
            <a:xfrm>
              <a:off x="5453571" y="-6604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010B602-3BBD-ED27-11EC-4415E6BDD2F0}"/>
                </a:ext>
              </a:extLst>
            </p:cNvPr>
            <p:cNvCxnSpPr>
              <a:cxnSpLocks/>
            </p:cNvCxnSpPr>
            <p:nvPr/>
          </p:nvCxnSpPr>
          <p:spPr>
            <a:xfrm>
              <a:off x="311778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D038587-65BA-16C0-AFC1-7BF1F364839F}"/>
                </a:ext>
              </a:extLst>
            </p:cNvPr>
            <p:cNvCxnSpPr>
              <a:cxnSpLocks/>
            </p:cNvCxnSpPr>
            <p:nvPr/>
          </p:nvCxnSpPr>
          <p:spPr>
            <a:xfrm>
              <a:off x="377818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B25C0DE-42E8-070C-6100-C09CE0DE59AD}"/>
                </a:ext>
              </a:extLst>
            </p:cNvPr>
            <p:cNvCxnSpPr>
              <a:cxnSpLocks/>
            </p:cNvCxnSpPr>
            <p:nvPr/>
          </p:nvCxnSpPr>
          <p:spPr>
            <a:xfrm>
              <a:off x="4451287"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210325-511F-C4A7-9490-1008789F36FC}"/>
                </a:ext>
              </a:extLst>
            </p:cNvPr>
            <p:cNvCxnSpPr>
              <a:cxnSpLocks/>
            </p:cNvCxnSpPr>
            <p:nvPr/>
          </p:nvCxnSpPr>
          <p:spPr>
            <a:xfrm>
              <a:off x="5115243"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CEE54E-9B96-4DBE-5193-FA54A1DBFA44}"/>
                </a:ext>
              </a:extLst>
            </p:cNvPr>
            <p:cNvCxnSpPr>
              <a:cxnSpLocks/>
            </p:cNvCxnSpPr>
            <p:nvPr/>
          </p:nvCxnSpPr>
          <p:spPr>
            <a:xfrm>
              <a:off x="5771071"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F50ADEB-2F2E-683C-B2ED-CDB63961B703}"/>
                </a:ext>
              </a:extLst>
            </p:cNvPr>
            <p:cNvCxnSpPr>
              <a:cxnSpLocks/>
            </p:cNvCxnSpPr>
            <p:nvPr/>
          </p:nvCxnSpPr>
          <p:spPr>
            <a:xfrm>
              <a:off x="6418771"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EEC1CD5-8A86-E490-6D6B-8EC3EC4A16A0}"/>
                </a:ext>
              </a:extLst>
            </p:cNvPr>
            <p:cNvCxnSpPr>
              <a:cxnSpLocks/>
            </p:cNvCxnSpPr>
            <p:nvPr/>
          </p:nvCxnSpPr>
          <p:spPr>
            <a:xfrm>
              <a:off x="7065455" y="-6604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DAEEE9-8B90-4DD3-8C62-8682D5260556}"/>
                </a:ext>
              </a:extLst>
            </p:cNvPr>
            <p:cNvCxnSpPr>
              <a:cxnSpLocks/>
            </p:cNvCxnSpPr>
            <p:nvPr/>
          </p:nvCxnSpPr>
          <p:spPr>
            <a:xfrm>
              <a:off x="7725855" y="-679491"/>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B514685-84EC-8237-7460-BD7891A94CC1}"/>
                </a:ext>
              </a:extLst>
            </p:cNvPr>
            <p:cNvCxnSpPr>
              <a:cxnSpLocks/>
            </p:cNvCxnSpPr>
            <p:nvPr/>
          </p:nvCxnSpPr>
          <p:spPr>
            <a:xfrm>
              <a:off x="8398955" y="-6858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F973E0B-2A2F-6344-0CA9-ADF5DF55A4D0}"/>
                </a:ext>
              </a:extLst>
            </p:cNvPr>
            <p:cNvCxnSpPr>
              <a:cxnSpLocks/>
            </p:cNvCxnSpPr>
            <p:nvPr/>
          </p:nvCxnSpPr>
          <p:spPr>
            <a:xfrm>
              <a:off x="9072055" y="-660400"/>
              <a:ext cx="0" cy="8229600"/>
            </a:xfrm>
            <a:prstGeom prst="line">
              <a:avLst/>
            </a:prstGeom>
            <a:ln w="254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B9B96ADB-A7BB-84E0-3C50-DFC2C6597B71}"/>
              </a:ext>
            </a:extLst>
          </p:cNvPr>
          <p:cNvSpPr txBox="1"/>
          <p:nvPr/>
        </p:nvSpPr>
        <p:spPr>
          <a:xfrm>
            <a:off x="7588456" y="1070860"/>
            <a:ext cx="1237004" cy="1015663"/>
          </a:xfrm>
          <a:prstGeom prst="rect">
            <a:avLst/>
          </a:prstGeom>
          <a:noFill/>
        </p:spPr>
        <p:txBody>
          <a:bodyPr wrap="square" rtlCol="0">
            <a:spAutoFit/>
          </a:bodyPr>
          <a:lstStyle/>
          <a:p>
            <a:r>
              <a:rPr lang="en-US" sz="1200" dirty="0">
                <a:solidFill>
                  <a:schemeClr val="bg1"/>
                </a:solidFill>
                <a:latin typeface="MgOpen Cosmetica" panose="020B0500000300020003" pitchFamily="34" charset="0"/>
              </a:rPr>
              <a:t>Animation from CSU/CIRA</a:t>
            </a:r>
          </a:p>
          <a:p>
            <a:r>
              <a:rPr lang="en-US" sz="1200" dirty="0">
                <a:solidFill>
                  <a:schemeClr val="bg1"/>
                </a:solidFill>
                <a:latin typeface="MgOpen Cosmetica" panose="020B0500000300020003" pitchFamily="34" charset="0"/>
              </a:rPr>
              <a:t>0200–0400 2 March 2023</a:t>
            </a:r>
          </a:p>
          <a:p>
            <a:endParaRPr lang="en-US" sz="1200" dirty="0">
              <a:solidFill>
                <a:schemeClr val="bg1"/>
              </a:solidFill>
              <a:latin typeface="MgOpen Cosmetica" panose="020B0500000300020003" pitchFamily="34" charset="0"/>
            </a:endParaRPr>
          </a:p>
        </p:txBody>
      </p:sp>
    </p:spTree>
    <p:extLst>
      <p:ext uri="{BB962C8B-B14F-4D97-AF65-F5344CB8AC3E}">
        <p14:creationId xmlns:p14="http://schemas.microsoft.com/office/powerpoint/2010/main" val="200024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1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6627" name="Group 32"/>
          <p:cNvGrpSpPr>
            <a:grpSpLocks/>
          </p:cNvGrpSpPr>
          <p:nvPr/>
        </p:nvGrpSpPr>
        <p:grpSpPr bwMode="auto">
          <a:xfrm>
            <a:off x="152400" y="1771650"/>
            <a:ext cx="5715000" cy="2171700"/>
            <a:chOff x="288" y="912"/>
            <a:chExt cx="3600" cy="1368"/>
          </a:xfrm>
        </p:grpSpPr>
        <p:sp>
          <p:nvSpPr>
            <p:cNvPr id="26641" name="Text Box 7"/>
            <p:cNvSpPr txBox="1">
              <a:spLocks noChangeArrowheads="1"/>
            </p:cNvSpPr>
            <p:nvPr/>
          </p:nvSpPr>
          <p:spPr bwMode="auto">
            <a:xfrm>
              <a:off x="713" y="2048"/>
              <a:ext cx="317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spcBef>
                  <a:spcPct val="50000"/>
                </a:spcBef>
                <a:buFontTx/>
                <a:buNone/>
              </a:pPr>
              <a:r>
                <a:rPr lang="en-US" altLang="en-US" sz="1800" b="1" i="1" dirty="0">
                  <a:solidFill>
                    <a:schemeClr val="bg1"/>
                  </a:solidFill>
                  <a:latin typeface="Times New Roman" pitchFamily="18" charset="0"/>
                </a:rPr>
                <a:t>m-2         m-1            m             m+1          m+2</a:t>
              </a:r>
            </a:p>
          </p:txBody>
        </p:sp>
        <p:sp>
          <p:nvSpPr>
            <p:cNvPr id="26642" name="Oval 8"/>
            <p:cNvSpPr>
              <a:spLocks noChangeArrowheads="1"/>
            </p:cNvSpPr>
            <p:nvPr/>
          </p:nvSpPr>
          <p:spPr bwMode="auto">
            <a:xfrm>
              <a:off x="1406" y="1865"/>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43" name="Oval 9"/>
            <p:cNvSpPr>
              <a:spLocks noChangeArrowheads="1"/>
            </p:cNvSpPr>
            <p:nvPr/>
          </p:nvSpPr>
          <p:spPr bwMode="auto">
            <a:xfrm>
              <a:off x="2027" y="1865"/>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44" name="Oval 10"/>
            <p:cNvSpPr>
              <a:spLocks noChangeArrowheads="1"/>
            </p:cNvSpPr>
            <p:nvPr/>
          </p:nvSpPr>
          <p:spPr bwMode="auto">
            <a:xfrm>
              <a:off x="2684" y="1865"/>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45" name="Oval 11"/>
            <p:cNvSpPr>
              <a:spLocks noChangeArrowheads="1"/>
            </p:cNvSpPr>
            <p:nvPr/>
          </p:nvSpPr>
          <p:spPr bwMode="auto">
            <a:xfrm>
              <a:off x="1406" y="1499"/>
              <a:ext cx="73" cy="91"/>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46" name="Oval 12"/>
            <p:cNvSpPr>
              <a:spLocks noChangeArrowheads="1"/>
            </p:cNvSpPr>
            <p:nvPr/>
          </p:nvSpPr>
          <p:spPr bwMode="auto">
            <a:xfrm>
              <a:off x="2027" y="1499"/>
              <a:ext cx="73" cy="91"/>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47" name="Oval 13"/>
            <p:cNvSpPr>
              <a:spLocks noChangeArrowheads="1"/>
            </p:cNvSpPr>
            <p:nvPr/>
          </p:nvSpPr>
          <p:spPr bwMode="auto">
            <a:xfrm>
              <a:off x="2684" y="1499"/>
              <a:ext cx="73" cy="91"/>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48" name="Text Box 14"/>
            <p:cNvSpPr txBox="1">
              <a:spLocks noChangeArrowheads="1"/>
            </p:cNvSpPr>
            <p:nvPr/>
          </p:nvSpPr>
          <p:spPr bwMode="auto">
            <a:xfrm>
              <a:off x="288" y="1084"/>
              <a:ext cx="528" cy="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a:spcBef>
                  <a:spcPct val="50000"/>
                </a:spcBef>
                <a:buFontTx/>
                <a:buNone/>
              </a:pPr>
              <a:r>
                <a:rPr lang="en-US" altLang="en-US" sz="1800" b="1" i="1" dirty="0">
                  <a:solidFill>
                    <a:schemeClr val="bg1"/>
                  </a:solidFill>
                  <a:latin typeface="Times New Roman" pitchFamily="18" charset="0"/>
                </a:rPr>
                <a:t>n+1</a:t>
              </a:r>
              <a:endParaRPr lang="en-US" altLang="en-US" b="1" i="1" dirty="0">
                <a:solidFill>
                  <a:schemeClr val="bg1"/>
                </a:solidFill>
                <a:latin typeface="Times New Roman" pitchFamily="18" charset="0"/>
              </a:endParaRPr>
            </a:p>
            <a:p>
              <a:pPr algn="ctr">
                <a:spcBef>
                  <a:spcPct val="50000"/>
                </a:spcBef>
                <a:buFontTx/>
                <a:buNone/>
              </a:pPr>
              <a:r>
                <a:rPr lang="en-US" altLang="en-US" sz="2400" b="1" i="1" dirty="0">
                  <a:solidFill>
                    <a:schemeClr val="bg1"/>
                  </a:solidFill>
                  <a:latin typeface="Times New Roman" pitchFamily="18" charset="0"/>
                </a:rPr>
                <a:t> </a:t>
              </a:r>
              <a:r>
                <a:rPr lang="en-US" altLang="en-US" sz="1800" b="1" i="1" dirty="0">
                  <a:solidFill>
                    <a:schemeClr val="bg1"/>
                  </a:solidFill>
                  <a:latin typeface="Times New Roman" pitchFamily="18" charset="0"/>
                </a:rPr>
                <a:t>n </a:t>
              </a:r>
            </a:p>
            <a:p>
              <a:pPr algn="ctr">
                <a:spcBef>
                  <a:spcPct val="50000"/>
                </a:spcBef>
                <a:buFontTx/>
                <a:buNone/>
              </a:pPr>
              <a:r>
                <a:rPr lang="en-US" altLang="en-US" b="1" i="1" dirty="0">
                  <a:solidFill>
                    <a:schemeClr val="bg1"/>
                  </a:solidFill>
                  <a:latin typeface="Times New Roman" pitchFamily="18" charset="0"/>
                </a:rPr>
                <a:t> </a:t>
              </a:r>
              <a:r>
                <a:rPr lang="en-US" altLang="en-US" sz="1800" b="1" i="1" dirty="0">
                  <a:solidFill>
                    <a:schemeClr val="bg1"/>
                  </a:solidFill>
                  <a:latin typeface="Times New Roman" pitchFamily="18" charset="0"/>
                </a:rPr>
                <a:t>n-1</a:t>
              </a:r>
            </a:p>
          </p:txBody>
        </p:sp>
        <p:sp>
          <p:nvSpPr>
            <p:cNvPr id="26649" name="Oval 15"/>
            <p:cNvSpPr>
              <a:spLocks noChangeArrowheads="1"/>
            </p:cNvSpPr>
            <p:nvPr/>
          </p:nvSpPr>
          <p:spPr bwMode="auto">
            <a:xfrm>
              <a:off x="1406" y="1132"/>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50" name="Oval 16"/>
            <p:cNvSpPr>
              <a:spLocks noChangeArrowheads="1"/>
            </p:cNvSpPr>
            <p:nvPr/>
          </p:nvSpPr>
          <p:spPr bwMode="auto">
            <a:xfrm>
              <a:off x="2027" y="1132"/>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51" name="Oval 17"/>
            <p:cNvSpPr>
              <a:spLocks noChangeArrowheads="1"/>
            </p:cNvSpPr>
            <p:nvPr/>
          </p:nvSpPr>
          <p:spPr bwMode="auto">
            <a:xfrm>
              <a:off x="2684" y="1132"/>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52" name="Text Box 18"/>
            <p:cNvSpPr txBox="1">
              <a:spLocks noChangeArrowheads="1"/>
            </p:cNvSpPr>
            <p:nvPr/>
          </p:nvSpPr>
          <p:spPr bwMode="auto">
            <a:xfrm>
              <a:off x="3341" y="912"/>
              <a:ext cx="5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a:spcBef>
                  <a:spcPct val="50000"/>
                </a:spcBef>
                <a:buFontTx/>
                <a:buNone/>
              </a:pPr>
              <a:r>
                <a:rPr lang="en-US" altLang="en-US" sz="1800" b="1" i="1" dirty="0">
                  <a:solidFill>
                    <a:schemeClr val="bg1"/>
                  </a:solidFill>
                  <a:latin typeface="Times New Roman" pitchFamily="18" charset="0"/>
                </a:rPr>
                <a:t>u, v, h</a:t>
              </a:r>
            </a:p>
          </p:txBody>
        </p:sp>
        <p:sp>
          <p:nvSpPr>
            <p:cNvPr id="26653" name="Oval 19"/>
            <p:cNvSpPr>
              <a:spLocks noChangeArrowheads="1"/>
            </p:cNvSpPr>
            <p:nvPr/>
          </p:nvSpPr>
          <p:spPr bwMode="auto">
            <a:xfrm>
              <a:off x="3304" y="1874"/>
              <a:ext cx="73" cy="91"/>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54" name="Oval 20"/>
            <p:cNvSpPr>
              <a:spLocks noChangeArrowheads="1"/>
            </p:cNvSpPr>
            <p:nvPr/>
          </p:nvSpPr>
          <p:spPr bwMode="auto">
            <a:xfrm>
              <a:off x="3304" y="1507"/>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55" name="Oval 21"/>
            <p:cNvSpPr>
              <a:spLocks noChangeArrowheads="1"/>
            </p:cNvSpPr>
            <p:nvPr/>
          </p:nvSpPr>
          <p:spPr bwMode="auto">
            <a:xfrm>
              <a:off x="3304" y="1141"/>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56" name="Oval 22"/>
            <p:cNvSpPr>
              <a:spLocks noChangeArrowheads="1"/>
            </p:cNvSpPr>
            <p:nvPr/>
          </p:nvSpPr>
          <p:spPr bwMode="auto">
            <a:xfrm>
              <a:off x="822" y="1874"/>
              <a:ext cx="73" cy="91"/>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57" name="Oval 23"/>
            <p:cNvSpPr>
              <a:spLocks noChangeArrowheads="1"/>
            </p:cNvSpPr>
            <p:nvPr/>
          </p:nvSpPr>
          <p:spPr bwMode="auto">
            <a:xfrm>
              <a:off x="822" y="1507"/>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26658" name="Oval 24"/>
            <p:cNvSpPr>
              <a:spLocks noChangeArrowheads="1"/>
            </p:cNvSpPr>
            <p:nvPr/>
          </p:nvSpPr>
          <p:spPr bwMode="auto">
            <a:xfrm>
              <a:off x="822" y="1141"/>
              <a:ext cx="73" cy="92"/>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sp>
        <p:nvSpPr>
          <p:cNvPr id="26628" name="Oval 25"/>
          <p:cNvSpPr>
            <a:spLocks noChangeArrowheads="1"/>
          </p:cNvSpPr>
          <p:nvPr/>
        </p:nvSpPr>
        <p:spPr bwMode="auto">
          <a:xfrm>
            <a:off x="6324600" y="1034931"/>
            <a:ext cx="1682750" cy="519351"/>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r>
              <a:rPr lang="en-US" altLang="en-US" sz="1800" dirty="0"/>
              <a:t>Radiation</a:t>
            </a:r>
          </a:p>
        </p:txBody>
      </p:sp>
      <p:sp>
        <p:nvSpPr>
          <p:cNvPr id="26629" name="Oval 26"/>
          <p:cNvSpPr>
            <a:spLocks noChangeArrowheads="1"/>
          </p:cNvSpPr>
          <p:nvPr/>
        </p:nvSpPr>
        <p:spPr bwMode="auto">
          <a:xfrm>
            <a:off x="6019800" y="4242525"/>
            <a:ext cx="2743200" cy="1168539"/>
          </a:xfrm>
          <a:prstGeom prst="ellipse">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r>
              <a:rPr lang="en-US" altLang="en-US" sz="1600" dirty="0"/>
              <a:t>Planetary Boundary Layer/Turbulence</a:t>
            </a:r>
          </a:p>
        </p:txBody>
      </p:sp>
      <p:sp>
        <p:nvSpPr>
          <p:cNvPr id="26630" name="Oval 27"/>
          <p:cNvSpPr>
            <a:spLocks noChangeArrowheads="1"/>
          </p:cNvSpPr>
          <p:nvPr/>
        </p:nvSpPr>
        <p:spPr bwMode="auto">
          <a:xfrm>
            <a:off x="6172200" y="3055818"/>
            <a:ext cx="2743200" cy="519351"/>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r>
              <a:rPr lang="en-US" altLang="en-US" sz="1800" dirty="0"/>
              <a:t>Moist Convection</a:t>
            </a:r>
          </a:p>
        </p:txBody>
      </p:sp>
      <p:sp>
        <p:nvSpPr>
          <p:cNvPr id="26631" name="Oval 30"/>
          <p:cNvSpPr>
            <a:spLocks noChangeArrowheads="1"/>
          </p:cNvSpPr>
          <p:nvPr/>
        </p:nvSpPr>
        <p:spPr bwMode="auto">
          <a:xfrm>
            <a:off x="1365250" y="4884330"/>
            <a:ext cx="1682750" cy="908864"/>
          </a:xfrm>
          <a:prstGeom prst="ellipse">
            <a:avLst/>
          </a:prstGeom>
          <a:solidFill>
            <a:srgbClr val="CC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r>
              <a:rPr lang="en-US" altLang="en-US" sz="1800" dirty="0"/>
              <a:t> Surface Model</a:t>
            </a:r>
          </a:p>
        </p:txBody>
      </p:sp>
      <p:cxnSp>
        <p:nvCxnSpPr>
          <p:cNvPr id="26632" name="AutoShape 31"/>
          <p:cNvCxnSpPr>
            <a:cxnSpLocks noChangeShapeType="1"/>
            <a:stCxn id="26638" idx="6"/>
            <a:endCxn id="26646" idx="0"/>
          </p:cNvCxnSpPr>
          <p:nvPr/>
        </p:nvCxnSpPr>
        <p:spPr bwMode="auto">
          <a:xfrm>
            <a:off x="2286000" y="1295400"/>
            <a:ext cx="685800" cy="1408113"/>
          </a:xfrm>
          <a:prstGeom prst="curvedConnector2">
            <a:avLst/>
          </a:prstGeom>
          <a:noFill/>
          <a:ln w="28575">
            <a:solidFill>
              <a:schemeClr val="bg1"/>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33" name="AutoShape 33"/>
          <p:cNvCxnSpPr>
            <a:cxnSpLocks noChangeShapeType="1"/>
            <a:stCxn id="26631" idx="0"/>
            <a:endCxn id="26646" idx="2"/>
          </p:cNvCxnSpPr>
          <p:nvPr/>
        </p:nvCxnSpPr>
        <p:spPr bwMode="auto">
          <a:xfrm rot="5400000" flipH="1" flipV="1">
            <a:off x="1505552" y="3476819"/>
            <a:ext cx="2108585" cy="706438"/>
          </a:xfrm>
          <a:prstGeom prst="curvedConnector2">
            <a:avLst/>
          </a:prstGeom>
          <a:noFill/>
          <a:ln w="28575">
            <a:solidFill>
              <a:schemeClr val="bg1"/>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34" name="AutoShape 34"/>
          <p:cNvCxnSpPr>
            <a:cxnSpLocks noChangeShapeType="1"/>
            <a:stCxn id="26639" idx="2"/>
            <a:endCxn id="26646" idx="4"/>
          </p:cNvCxnSpPr>
          <p:nvPr/>
        </p:nvCxnSpPr>
        <p:spPr bwMode="auto">
          <a:xfrm rot="10800000">
            <a:off x="2971008" y="2847976"/>
            <a:ext cx="457993" cy="2594768"/>
          </a:xfrm>
          <a:prstGeom prst="curvedConnector2">
            <a:avLst/>
          </a:prstGeom>
          <a:noFill/>
          <a:ln w="28575">
            <a:solidFill>
              <a:schemeClr val="bg1"/>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35" name="AutoShape 35"/>
          <p:cNvCxnSpPr>
            <a:cxnSpLocks noChangeShapeType="1"/>
            <a:stCxn id="26629" idx="2"/>
            <a:endCxn id="26646" idx="4"/>
          </p:cNvCxnSpPr>
          <p:nvPr/>
        </p:nvCxnSpPr>
        <p:spPr bwMode="auto">
          <a:xfrm rot="10800000">
            <a:off x="2971008" y="2847977"/>
            <a:ext cx="3048793" cy="1978819"/>
          </a:xfrm>
          <a:prstGeom prst="curvedConnector2">
            <a:avLst/>
          </a:prstGeom>
          <a:noFill/>
          <a:ln w="28575">
            <a:solidFill>
              <a:schemeClr val="bg1"/>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36" name="AutoShape 36"/>
          <p:cNvCxnSpPr>
            <a:cxnSpLocks noChangeShapeType="1"/>
            <a:stCxn id="26630" idx="2"/>
            <a:endCxn id="26646" idx="4"/>
          </p:cNvCxnSpPr>
          <p:nvPr/>
        </p:nvCxnSpPr>
        <p:spPr bwMode="auto">
          <a:xfrm rot="10800000">
            <a:off x="2971008" y="2847976"/>
            <a:ext cx="3201193" cy="467518"/>
          </a:xfrm>
          <a:prstGeom prst="curvedConnector2">
            <a:avLst/>
          </a:prstGeom>
          <a:noFill/>
          <a:ln w="28575">
            <a:solidFill>
              <a:schemeClr val="bg1"/>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37" name="AutoShape 37"/>
          <p:cNvCxnSpPr>
            <a:cxnSpLocks noChangeShapeType="1"/>
            <a:stCxn id="26628" idx="2"/>
            <a:endCxn id="26646" idx="0"/>
          </p:cNvCxnSpPr>
          <p:nvPr/>
        </p:nvCxnSpPr>
        <p:spPr bwMode="auto">
          <a:xfrm rot="10800000" flipV="1">
            <a:off x="2971008" y="1294607"/>
            <a:ext cx="3353593" cy="1408906"/>
          </a:xfrm>
          <a:prstGeom prst="curvedConnector2">
            <a:avLst/>
          </a:prstGeom>
          <a:noFill/>
          <a:ln w="28575">
            <a:solidFill>
              <a:schemeClr val="bg1"/>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8" name="Oval 38"/>
          <p:cNvSpPr>
            <a:spLocks noChangeArrowheads="1"/>
          </p:cNvSpPr>
          <p:nvPr/>
        </p:nvSpPr>
        <p:spPr bwMode="auto">
          <a:xfrm>
            <a:off x="366713" y="855663"/>
            <a:ext cx="1919287" cy="877887"/>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r>
              <a:rPr lang="en-US" altLang="en-US" sz="1800"/>
              <a:t>Horizontal Mixing</a:t>
            </a:r>
          </a:p>
        </p:txBody>
      </p:sp>
      <p:sp>
        <p:nvSpPr>
          <p:cNvPr id="26639" name="Oval 39"/>
          <p:cNvSpPr>
            <a:spLocks noChangeArrowheads="1"/>
          </p:cNvSpPr>
          <p:nvPr/>
        </p:nvSpPr>
        <p:spPr bwMode="auto">
          <a:xfrm>
            <a:off x="3429000" y="5183068"/>
            <a:ext cx="2743200" cy="519351"/>
          </a:xfrm>
          <a:prstGeom prst="ellipse">
            <a:avLst/>
          </a:prstGeom>
          <a:solidFill>
            <a:srgbClr val="FFCC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r>
              <a:rPr lang="en-US" altLang="en-US" sz="1800" dirty="0"/>
              <a:t>Microphysics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sz="3600" dirty="0">
                <a:solidFill>
                  <a:schemeClr val="bg1"/>
                </a:solidFill>
              </a:rPr>
              <a:t>Convective Parameterization</a:t>
            </a:r>
            <a:r>
              <a:rPr lang="en-US" dirty="0">
                <a:solidFill>
                  <a:schemeClr val="bg1"/>
                </a:solidFill>
              </a:rPr>
              <a:t> </a:t>
            </a:r>
          </a:p>
        </p:txBody>
      </p:sp>
      <p:pic>
        <p:nvPicPr>
          <p:cNvPr id="71683" name="Picture 3" descr="cpsimtb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520825"/>
            <a:ext cx="6856413"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Slide Number Placeholder 1"/>
          <p:cNvSpPr>
            <a:spLocks noGrp="1"/>
          </p:cNvSpPr>
          <p:nvPr>
            <p:ph type="sldNum" sz="quarter" idx="12"/>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C89F46C1-4138-41C0-A488-D30DC17CC597}" type="slidenum">
              <a:rPr lang="en-US" altLang="en-US" smtClean="0"/>
              <a:pPr eaLnBrk="1" hangingPunct="1"/>
              <a:t>16</a:t>
            </a:fld>
            <a:endParaRPr lang="en-US" altLang="en-US"/>
          </a:p>
        </p:txBody>
      </p:sp>
      <p:sp>
        <p:nvSpPr>
          <p:cNvPr id="9" name="TextBox 8">
            <a:extLst>
              <a:ext uri="{FF2B5EF4-FFF2-40B4-BE49-F238E27FC236}">
                <a16:creationId xmlns:a16="http://schemas.microsoft.com/office/drawing/2014/main" id="{024692CE-A163-EA49-A4C1-B52542DBE003}"/>
              </a:ext>
            </a:extLst>
          </p:cNvPr>
          <p:cNvSpPr txBox="1"/>
          <p:nvPr/>
        </p:nvSpPr>
        <p:spPr>
          <a:xfrm>
            <a:off x="5943600" y="2057400"/>
            <a:ext cx="1828800" cy="738664"/>
          </a:xfrm>
          <a:prstGeom prst="rect">
            <a:avLst/>
          </a:prstGeom>
          <a:noFill/>
        </p:spPr>
        <p:txBody>
          <a:bodyPr wrap="square" rtlCol="0">
            <a:spAutoFit/>
          </a:bodyPr>
          <a:lstStyle/>
          <a:p>
            <a:r>
              <a:rPr lang="en-US" sz="1400" dirty="0"/>
              <a:t>(now more commonly handled by PBL scheme)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dirty="0">
                <a:solidFill>
                  <a:schemeClr val="bg1"/>
                </a:solidFill>
              </a:rPr>
              <a:t>Microphysical Parameterization</a:t>
            </a:r>
          </a:p>
        </p:txBody>
      </p:sp>
      <p:sp>
        <p:nvSpPr>
          <p:cNvPr id="74755" name="Rectangle 3"/>
          <p:cNvSpPr>
            <a:spLocks noGrp="1" noChangeArrowheads="1"/>
          </p:cNvSpPr>
          <p:nvPr>
            <p:ph type="body" idx="1"/>
          </p:nvPr>
        </p:nvSpPr>
        <p:spPr>
          <a:xfrm>
            <a:off x="457200" y="1600200"/>
            <a:ext cx="3733800" cy="4876800"/>
          </a:xfrm>
        </p:spPr>
        <p:txBody>
          <a:bodyPr/>
          <a:lstStyle/>
          <a:p>
            <a:pPr eaLnBrk="1" hangingPunct="1"/>
            <a:r>
              <a:rPr lang="en-US" altLang="en-US" sz="2000" b="1" dirty="0">
                <a:solidFill>
                  <a:schemeClr val="bg1"/>
                </a:solidFill>
              </a:rPr>
              <a:t>Microphysical processes:</a:t>
            </a:r>
            <a:r>
              <a:rPr lang="en-US" altLang="en-US" sz="2000" dirty="0">
                <a:solidFill>
                  <a:schemeClr val="bg1"/>
                </a:solidFill>
              </a:rPr>
              <a:t> Even in very high-resolution models, microphysical processes occur on a scale too small to be modeled explicitly. </a:t>
            </a:r>
          </a:p>
          <a:p>
            <a:pPr eaLnBrk="1" hangingPunct="1"/>
            <a:r>
              <a:rPr lang="en-US" altLang="en-US" sz="2000" dirty="0">
                <a:solidFill>
                  <a:schemeClr val="bg1"/>
                </a:solidFill>
              </a:rPr>
              <a:t>Typical m</a:t>
            </a:r>
            <a:r>
              <a:rPr lang="en-US" altLang="en-US" sz="2000" baseline="30000" dirty="0">
                <a:solidFill>
                  <a:schemeClr val="bg1"/>
                </a:solidFill>
              </a:rPr>
              <a:t>3</a:t>
            </a:r>
            <a:r>
              <a:rPr lang="en-US" altLang="en-US" sz="2000" dirty="0">
                <a:solidFill>
                  <a:schemeClr val="bg1"/>
                </a:solidFill>
              </a:rPr>
              <a:t> of cloud has ~10,000,000 drops!</a:t>
            </a:r>
          </a:p>
          <a:p>
            <a:pPr eaLnBrk="1" hangingPunct="1"/>
            <a:r>
              <a:rPr lang="en-US" altLang="en-US" sz="2000" dirty="0">
                <a:solidFill>
                  <a:schemeClr val="bg1"/>
                </a:solidFill>
              </a:rPr>
              <a:t>There are important variations in both the horizontal and vertical. </a:t>
            </a:r>
          </a:p>
          <a:p>
            <a:pPr eaLnBrk="1" hangingPunct="1"/>
            <a:r>
              <a:rPr lang="en-US" altLang="en-US" sz="2000" dirty="0">
                <a:solidFill>
                  <a:schemeClr val="bg1"/>
                </a:solidFill>
              </a:rPr>
              <a:t>In the animation, condensation and droplet growth are occurring inside a 1-km model grid box </a:t>
            </a:r>
          </a:p>
        </p:txBody>
      </p:sp>
      <p:pic>
        <p:nvPicPr>
          <p:cNvPr id="74757" name="Picture 5" descr="ccproce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62113"/>
            <a:ext cx="4419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Slide Number Placeholder 1"/>
          <p:cNvSpPr>
            <a:spLocks noGrp="1"/>
          </p:cNvSpPr>
          <p:nvPr>
            <p:ph type="sldNum" sz="quarter" idx="12"/>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BC65A572-9D36-40FC-91B1-87984463FB19}" type="slidenum">
              <a:rPr lang="en-US" altLang="en-US" smtClean="0"/>
              <a:pPr eaLnBrk="1" hangingPunct="1"/>
              <a:t>17</a:t>
            </a:fld>
            <a:endParaRPr lang="en-US"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E8CFB-01CE-644E-AF5F-68AA114FD46A}"/>
              </a:ext>
            </a:extLst>
          </p:cNvPr>
          <p:cNvPicPr>
            <a:picLocks noChangeAspect="1"/>
          </p:cNvPicPr>
          <p:nvPr/>
        </p:nvPicPr>
        <p:blipFill>
          <a:blip r:embed="rId2"/>
          <a:stretch>
            <a:fillRect/>
          </a:stretch>
        </p:blipFill>
        <p:spPr>
          <a:xfrm>
            <a:off x="0" y="1683327"/>
            <a:ext cx="9144000" cy="3491345"/>
          </a:xfrm>
          <a:prstGeom prst="rect">
            <a:avLst/>
          </a:prstGeom>
        </p:spPr>
      </p:pic>
      <p:sp>
        <p:nvSpPr>
          <p:cNvPr id="4" name="TextBox 3">
            <a:extLst>
              <a:ext uri="{FF2B5EF4-FFF2-40B4-BE49-F238E27FC236}">
                <a16:creationId xmlns:a16="http://schemas.microsoft.com/office/drawing/2014/main" id="{96D7E159-A573-9543-8C1D-9CC3D54D39DE}"/>
              </a:ext>
            </a:extLst>
          </p:cNvPr>
          <p:cNvSpPr txBox="1"/>
          <p:nvPr/>
        </p:nvSpPr>
        <p:spPr>
          <a:xfrm>
            <a:off x="118534" y="6483350"/>
            <a:ext cx="2438400" cy="307777"/>
          </a:xfrm>
          <a:prstGeom prst="rect">
            <a:avLst/>
          </a:prstGeom>
          <a:noFill/>
        </p:spPr>
        <p:txBody>
          <a:bodyPr wrap="square" rtlCol="0">
            <a:spAutoFit/>
          </a:bodyPr>
          <a:lstStyle/>
          <a:p>
            <a:pPr algn="l"/>
            <a:r>
              <a:rPr lang="en-US" sz="1400" dirty="0">
                <a:solidFill>
                  <a:schemeClr val="bg1"/>
                </a:solidFill>
                <a:latin typeface="MgOpen Cosmetica" panose="020B0500000300020003" pitchFamily="34" charset="0"/>
              </a:rPr>
              <a:t>Morrison et al. (2020)</a:t>
            </a:r>
          </a:p>
        </p:txBody>
      </p:sp>
    </p:spTree>
    <p:extLst>
      <p:ext uri="{BB962C8B-B14F-4D97-AF65-F5344CB8AC3E}">
        <p14:creationId xmlns:p14="http://schemas.microsoft.com/office/powerpoint/2010/main" val="3954105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33413"/>
            <a:ext cx="4389438" cy="317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 y="3810000"/>
            <a:ext cx="8763000" cy="3077766"/>
          </a:xfrm>
          <a:prstGeom prst="rect">
            <a:avLst/>
          </a:prstGeom>
          <a:noFill/>
        </p:spPr>
        <p:txBody>
          <a:bodyPr wrap="square">
            <a:spAutoFit/>
          </a:bodyPr>
          <a:lstStyle/>
          <a:p>
            <a:pPr algn="l">
              <a:defRPr/>
            </a:pPr>
            <a:r>
              <a:rPr lang="en-US" dirty="0">
                <a:solidFill>
                  <a:schemeClr val="bg1"/>
                </a:solidFill>
                <a:latin typeface="Arial" charset="0"/>
              </a:rPr>
              <a:t>Radiative processes must include:</a:t>
            </a:r>
          </a:p>
          <a:p>
            <a:pPr marL="285750" indent="-285750" algn="l">
              <a:buFont typeface="Arial" panose="020B0604020202020204" pitchFamily="34" charset="0"/>
              <a:buChar char="•"/>
              <a:defRPr/>
            </a:pPr>
            <a:r>
              <a:rPr lang="en-US" dirty="0">
                <a:solidFill>
                  <a:schemeClr val="bg1"/>
                </a:solidFill>
                <a:latin typeface="Arial" charset="0"/>
              </a:rPr>
              <a:t>Shortwave (solar/VIS) and longwave (terrestrial/IR) radiation processes that occur on very small time/space scales and are strongly affected by the local composition of the atmosphere: </a:t>
            </a:r>
          </a:p>
          <a:p>
            <a:pPr marL="742950" lvl="1" indent="-285750" algn="l">
              <a:buFont typeface="Arial" panose="020B0604020202020204" pitchFamily="34" charset="0"/>
              <a:buChar char="•"/>
              <a:defRPr/>
            </a:pPr>
            <a:r>
              <a:rPr lang="en-US" sz="1600" dirty="0">
                <a:solidFill>
                  <a:schemeClr val="bg1"/>
                </a:solidFill>
                <a:latin typeface="Arial" charset="0"/>
              </a:rPr>
              <a:t>Absorption by various gases, clouds, and aerosols.</a:t>
            </a:r>
          </a:p>
          <a:p>
            <a:pPr marL="742950" lvl="1" indent="-285750" algn="l">
              <a:buFont typeface="Arial" panose="020B0604020202020204" pitchFamily="34" charset="0"/>
              <a:buChar char="•"/>
              <a:defRPr/>
            </a:pPr>
            <a:r>
              <a:rPr lang="en-US" sz="1600" dirty="0">
                <a:solidFill>
                  <a:schemeClr val="bg1"/>
                </a:solidFill>
                <a:latin typeface="Arial" charset="0"/>
              </a:rPr>
              <a:t>Reflection and scattering by all gas molecules, clouds, and aerosols.</a:t>
            </a:r>
          </a:p>
          <a:p>
            <a:pPr marL="285750" indent="-285750" algn="l">
              <a:buFont typeface="Arial" panose="020B0604020202020204" pitchFamily="34" charset="0"/>
              <a:buChar char="•"/>
              <a:defRPr/>
            </a:pPr>
            <a:r>
              <a:rPr lang="en-US" dirty="0">
                <a:solidFill>
                  <a:schemeClr val="bg1"/>
                </a:solidFill>
                <a:latin typeface="Arial" charset="0"/>
              </a:rPr>
              <a:t>Land and sea surface characteristics which affect albedo, radiation absorbed or emitted by the surface, evaporation, sensible heating </a:t>
            </a:r>
          </a:p>
          <a:p>
            <a:pPr marL="285750" indent="-285750" algn="l">
              <a:buFont typeface="Arial" panose="020B0604020202020204" pitchFamily="34" charset="0"/>
              <a:buChar char="•"/>
              <a:defRPr/>
            </a:pPr>
            <a:r>
              <a:rPr lang="en-US" dirty="0">
                <a:solidFill>
                  <a:schemeClr val="bg1"/>
                </a:solidFill>
                <a:latin typeface="Arial" charset="0"/>
              </a:rPr>
              <a:t>Exchange of heat, moisture, and momentum between the surface and atmosphere</a:t>
            </a:r>
          </a:p>
          <a:p>
            <a:pPr>
              <a:defRPr/>
            </a:pPr>
            <a:endParaRPr lang="en-US" dirty="0">
              <a:solidFill>
                <a:schemeClr val="bg1"/>
              </a:solidFill>
              <a:latin typeface="Arial" charset="0"/>
            </a:endParaRPr>
          </a:p>
        </p:txBody>
      </p:sp>
      <p:pic>
        <p:nvPicPr>
          <p:cNvPr id="430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75" y="609600"/>
            <a:ext cx="45720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B5D52906-9CD8-FB4D-9E51-66F19E02A04A}"/>
              </a:ext>
            </a:extLst>
          </p:cNvPr>
          <p:cNvSpPr/>
          <p:nvPr/>
        </p:nvSpPr>
        <p:spPr>
          <a:xfrm>
            <a:off x="76200" y="133290"/>
            <a:ext cx="8915400" cy="400110"/>
          </a:xfrm>
          <a:prstGeom prst="rect">
            <a:avLst/>
          </a:prstGeom>
        </p:spPr>
        <p:txBody>
          <a:bodyPr wrap="square">
            <a:spAutoFit/>
          </a:bodyPr>
          <a:lstStyle/>
          <a:p>
            <a:r>
              <a:rPr lang="en-US" sz="2000" dirty="0">
                <a:solidFill>
                  <a:schemeClr val="bg1"/>
                </a:solidFill>
                <a:latin typeface="Arial" charset="0"/>
              </a:rPr>
              <a:t>The physics of radiation are unresolvable at grid scales (photons!). </a:t>
            </a:r>
            <a:endParaRPr lang="en-US" sz="2000" dirty="0">
              <a:solidFill>
                <a:schemeClr val="bg1"/>
              </a:solidFill>
            </a:endParaRPr>
          </a:p>
        </p:txBody>
      </p:sp>
    </p:spTree>
    <p:extLst>
      <p:ext uri="{BB962C8B-B14F-4D97-AF65-F5344CB8AC3E}">
        <p14:creationId xmlns:p14="http://schemas.microsoft.com/office/powerpoint/2010/main" val="1305912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D14126-7FA0-CA01-9B7C-32A2CBFDCDE5}"/>
              </a:ext>
            </a:extLst>
          </p:cNvPr>
          <p:cNvSpPr txBox="1"/>
          <p:nvPr/>
        </p:nvSpPr>
        <p:spPr>
          <a:xfrm>
            <a:off x="499730" y="457200"/>
            <a:ext cx="2530549"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The traditional way…</a:t>
            </a:r>
          </a:p>
        </p:txBody>
      </p:sp>
      <p:sp>
        <p:nvSpPr>
          <p:cNvPr id="7" name="TextBox 6">
            <a:extLst>
              <a:ext uri="{FF2B5EF4-FFF2-40B4-BE49-F238E27FC236}">
                <a16:creationId xmlns:a16="http://schemas.microsoft.com/office/drawing/2014/main" id="{603C7F33-5766-AA4B-EF1F-E9B9644CBFAC}"/>
              </a:ext>
            </a:extLst>
          </p:cNvPr>
          <p:cNvSpPr txBox="1"/>
          <p:nvPr/>
        </p:nvSpPr>
        <p:spPr>
          <a:xfrm>
            <a:off x="499729" y="1513368"/>
            <a:ext cx="2530549" cy="3416320"/>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Data </a:t>
            </a:r>
            <a:r>
              <a:rPr lang="en-US" dirty="0">
                <a:solidFill>
                  <a:schemeClr val="bg1"/>
                </a:solidFill>
                <a:latin typeface="MgOpen Cosmetica" panose="020B0500000300020003" pitchFamily="34" charset="0"/>
                <a:cs typeface="Calibri" panose="020F0502020204030204" pitchFamily="34" charset="0"/>
                <a:sym typeface="Wingdings" pitchFamily="2" charset="2"/>
              </a:rPr>
              <a:t> Analysis (assimilation)</a:t>
            </a: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r>
              <a:rPr lang="en-US" dirty="0">
                <a:solidFill>
                  <a:schemeClr val="bg1"/>
                </a:solidFill>
                <a:latin typeface="MgOpen Cosmetica" panose="020B0500000300020003" pitchFamily="34" charset="0"/>
                <a:cs typeface="Calibri" panose="020F0502020204030204" pitchFamily="34" charset="0"/>
                <a:sym typeface="Wingdings" pitchFamily="2" charset="2"/>
              </a:rPr>
              <a:t>Run model (integration + parameterization)</a:t>
            </a: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r>
              <a:rPr lang="en-US" dirty="0">
                <a:solidFill>
                  <a:schemeClr val="bg1"/>
                </a:solidFill>
                <a:latin typeface="MgOpen Cosmetica" panose="020B0500000300020003" pitchFamily="34" charset="0"/>
                <a:cs typeface="Calibri" panose="020F0502020204030204" pitchFamily="34" charset="0"/>
                <a:sym typeface="Wingdings" pitchFamily="2" charset="2"/>
              </a:rPr>
              <a:t>Write output at pre-determined interval</a:t>
            </a:r>
          </a:p>
        </p:txBody>
      </p:sp>
      <p:pic>
        <p:nvPicPr>
          <p:cNvPr id="8" name="Picture 7" descr="A snail on a white background&#10;&#10;AI-generated content may be incorrect.">
            <a:extLst>
              <a:ext uri="{FF2B5EF4-FFF2-40B4-BE49-F238E27FC236}">
                <a16:creationId xmlns:a16="http://schemas.microsoft.com/office/drawing/2014/main" id="{677960F0-E254-7724-EFB5-6C22BCE36ADF}"/>
              </a:ext>
            </a:extLst>
          </p:cNvPr>
          <p:cNvPicPr>
            <a:picLocks noChangeAspect="1"/>
          </p:cNvPicPr>
          <p:nvPr/>
        </p:nvPicPr>
        <p:blipFill>
          <a:blip r:embed="rId2"/>
          <a:stretch>
            <a:fillRect/>
          </a:stretch>
        </p:blipFill>
        <p:spPr>
          <a:xfrm>
            <a:off x="3157294" y="2868613"/>
            <a:ext cx="1187304" cy="662204"/>
          </a:xfrm>
          <a:prstGeom prst="rect">
            <a:avLst/>
          </a:prstGeom>
        </p:spPr>
      </p:pic>
      <p:pic>
        <p:nvPicPr>
          <p:cNvPr id="10" name="Picture 9" descr="A planet earth with clouds and continents&#10;&#10;AI-generated content may be incorrect.">
            <a:extLst>
              <a:ext uri="{FF2B5EF4-FFF2-40B4-BE49-F238E27FC236}">
                <a16:creationId xmlns:a16="http://schemas.microsoft.com/office/drawing/2014/main" id="{B510C299-4994-2B99-EC8D-F72BA2D11418}"/>
              </a:ext>
            </a:extLst>
          </p:cNvPr>
          <p:cNvPicPr>
            <a:picLocks noChangeAspect="1"/>
          </p:cNvPicPr>
          <p:nvPr/>
        </p:nvPicPr>
        <p:blipFill>
          <a:blip r:embed="rId3"/>
          <a:stretch>
            <a:fillRect/>
          </a:stretch>
        </p:blipFill>
        <p:spPr>
          <a:xfrm>
            <a:off x="3062177" y="988828"/>
            <a:ext cx="1377538" cy="1371600"/>
          </a:xfrm>
          <a:prstGeom prst="rect">
            <a:avLst/>
          </a:prstGeom>
        </p:spPr>
      </p:pic>
      <p:pic>
        <p:nvPicPr>
          <p:cNvPr id="12" name="Picture 11" descr="A balloon in the sky&#10;&#10;AI-generated content may be incorrect.">
            <a:extLst>
              <a:ext uri="{FF2B5EF4-FFF2-40B4-BE49-F238E27FC236}">
                <a16:creationId xmlns:a16="http://schemas.microsoft.com/office/drawing/2014/main" id="{4FA1B477-F86B-F3B5-7760-048462C02EB4}"/>
              </a:ext>
            </a:extLst>
          </p:cNvPr>
          <p:cNvPicPr>
            <a:picLocks noChangeAspect="1"/>
          </p:cNvPicPr>
          <p:nvPr/>
        </p:nvPicPr>
        <p:blipFill>
          <a:blip r:embed="rId4"/>
          <a:stretch>
            <a:fillRect/>
          </a:stretch>
        </p:blipFill>
        <p:spPr>
          <a:xfrm>
            <a:off x="4892866" y="988828"/>
            <a:ext cx="1093268" cy="1371600"/>
          </a:xfrm>
          <a:prstGeom prst="rect">
            <a:avLst/>
          </a:prstGeom>
        </p:spPr>
      </p:pic>
      <p:pic>
        <p:nvPicPr>
          <p:cNvPr id="14" name="Picture 13" descr="A field with several white and red objects&#10;&#10;AI-generated content may be incorrect.">
            <a:extLst>
              <a:ext uri="{FF2B5EF4-FFF2-40B4-BE49-F238E27FC236}">
                <a16:creationId xmlns:a16="http://schemas.microsoft.com/office/drawing/2014/main" id="{87898BEB-0F67-4F8A-D1DB-59D8DB320253}"/>
              </a:ext>
            </a:extLst>
          </p:cNvPr>
          <p:cNvPicPr>
            <a:picLocks noChangeAspect="1"/>
          </p:cNvPicPr>
          <p:nvPr/>
        </p:nvPicPr>
        <p:blipFill>
          <a:blip r:embed="rId5"/>
          <a:stretch>
            <a:fillRect/>
          </a:stretch>
        </p:blipFill>
        <p:spPr>
          <a:xfrm>
            <a:off x="6439285" y="1166362"/>
            <a:ext cx="1403498" cy="1016531"/>
          </a:xfrm>
          <a:prstGeom prst="rect">
            <a:avLst/>
          </a:prstGeom>
        </p:spPr>
      </p:pic>
      <p:pic>
        <p:nvPicPr>
          <p:cNvPr id="16" name="Picture 15" descr="A map of the north&#10;&#10;AI-generated content may be incorrect.">
            <a:extLst>
              <a:ext uri="{FF2B5EF4-FFF2-40B4-BE49-F238E27FC236}">
                <a16:creationId xmlns:a16="http://schemas.microsoft.com/office/drawing/2014/main" id="{1B237880-B70D-0D9D-6694-5EFEFA861EC3}"/>
              </a:ext>
            </a:extLst>
          </p:cNvPr>
          <p:cNvPicPr>
            <a:picLocks noChangeAspect="1"/>
          </p:cNvPicPr>
          <p:nvPr/>
        </p:nvPicPr>
        <p:blipFill>
          <a:blip r:embed="rId6"/>
          <a:stretch>
            <a:fillRect/>
          </a:stretch>
        </p:blipFill>
        <p:spPr>
          <a:xfrm>
            <a:off x="3054302" y="3890143"/>
            <a:ext cx="1393288" cy="1230436"/>
          </a:xfrm>
          <a:prstGeom prst="rect">
            <a:avLst/>
          </a:prstGeom>
        </p:spPr>
      </p:pic>
      <p:sp>
        <p:nvSpPr>
          <p:cNvPr id="17" name="TextBox 16">
            <a:extLst>
              <a:ext uri="{FF2B5EF4-FFF2-40B4-BE49-F238E27FC236}">
                <a16:creationId xmlns:a16="http://schemas.microsoft.com/office/drawing/2014/main" id="{22DF91C2-462F-D630-6902-CE064A8C927E}"/>
              </a:ext>
            </a:extLst>
          </p:cNvPr>
          <p:cNvSpPr txBox="1"/>
          <p:nvPr/>
        </p:nvSpPr>
        <p:spPr>
          <a:xfrm>
            <a:off x="3785190" y="4720469"/>
            <a:ext cx="731459" cy="400110"/>
          </a:xfrm>
          <a:prstGeom prst="rect">
            <a:avLst/>
          </a:prstGeom>
          <a:solidFill>
            <a:schemeClr val="tx1">
              <a:alpha val="40000"/>
            </a:schemeClr>
          </a:solidFill>
        </p:spPr>
        <p:txBody>
          <a:bodyPr wrap="square" rtlCol="0">
            <a:spAutoFit/>
          </a:bodyPr>
          <a:lstStyle/>
          <a:p>
            <a:pPr algn="r"/>
            <a:r>
              <a:rPr lang="en-US" sz="1000" dirty="0">
                <a:solidFill>
                  <a:schemeClr val="bg1"/>
                </a:solidFill>
                <a:latin typeface="MgOpen Cosmetica" panose="020B0500000300020003" pitchFamily="34" charset="0"/>
              </a:rPr>
              <a:t>College of DuPage</a:t>
            </a:r>
          </a:p>
        </p:txBody>
      </p:sp>
      <p:sp>
        <p:nvSpPr>
          <p:cNvPr id="18" name="TextBox 17">
            <a:extLst>
              <a:ext uri="{FF2B5EF4-FFF2-40B4-BE49-F238E27FC236}">
                <a16:creationId xmlns:a16="http://schemas.microsoft.com/office/drawing/2014/main" id="{3534F9EC-FD20-AB4E-6948-8059BE6D5721}"/>
              </a:ext>
            </a:extLst>
          </p:cNvPr>
          <p:cNvSpPr txBox="1"/>
          <p:nvPr/>
        </p:nvSpPr>
        <p:spPr>
          <a:xfrm>
            <a:off x="3785190" y="779630"/>
            <a:ext cx="731459" cy="246221"/>
          </a:xfrm>
          <a:prstGeom prst="rect">
            <a:avLst/>
          </a:prstGeom>
          <a:solidFill>
            <a:schemeClr val="tx1">
              <a:alpha val="40000"/>
            </a:schemeClr>
          </a:solidFill>
        </p:spPr>
        <p:txBody>
          <a:bodyPr wrap="square" rtlCol="0">
            <a:spAutoFit/>
          </a:bodyPr>
          <a:lstStyle/>
          <a:p>
            <a:pPr algn="r"/>
            <a:r>
              <a:rPr lang="en-US" sz="1000" dirty="0">
                <a:solidFill>
                  <a:schemeClr val="bg1"/>
                </a:solidFill>
                <a:latin typeface="MgOpen Cosmetica" panose="020B0500000300020003" pitchFamily="34" charset="0"/>
              </a:rPr>
              <a:t>CIRA/CSU</a:t>
            </a:r>
          </a:p>
        </p:txBody>
      </p:sp>
      <p:sp>
        <p:nvSpPr>
          <p:cNvPr id="20" name="TextBox 19">
            <a:extLst>
              <a:ext uri="{FF2B5EF4-FFF2-40B4-BE49-F238E27FC236}">
                <a16:creationId xmlns:a16="http://schemas.microsoft.com/office/drawing/2014/main" id="{D3A2A9FF-16C1-0335-6A7D-EF373566C059}"/>
              </a:ext>
            </a:extLst>
          </p:cNvPr>
          <p:cNvSpPr txBox="1"/>
          <p:nvPr/>
        </p:nvSpPr>
        <p:spPr>
          <a:xfrm>
            <a:off x="4832503" y="2114207"/>
            <a:ext cx="547571" cy="246221"/>
          </a:xfrm>
          <a:prstGeom prst="rect">
            <a:avLst/>
          </a:prstGeom>
          <a:solidFill>
            <a:schemeClr val="tx1">
              <a:alpha val="40000"/>
            </a:schemeClr>
          </a:solidFill>
        </p:spPr>
        <p:txBody>
          <a:bodyPr wrap="square" rtlCol="0">
            <a:spAutoFit/>
          </a:bodyPr>
          <a:lstStyle/>
          <a:p>
            <a:r>
              <a:rPr lang="en-US" sz="1000" dirty="0">
                <a:solidFill>
                  <a:schemeClr val="bg1"/>
                </a:solidFill>
                <a:latin typeface="MgOpen Cosmetica" panose="020B0500000300020003" pitchFamily="34" charset="0"/>
              </a:rPr>
              <a:t>UCAR</a:t>
            </a:r>
          </a:p>
        </p:txBody>
      </p:sp>
      <p:sp>
        <p:nvSpPr>
          <p:cNvPr id="21" name="TextBox 20">
            <a:extLst>
              <a:ext uri="{FF2B5EF4-FFF2-40B4-BE49-F238E27FC236}">
                <a16:creationId xmlns:a16="http://schemas.microsoft.com/office/drawing/2014/main" id="{DE0E768A-C08D-BBEF-D1FA-22A5C801C9EE}"/>
              </a:ext>
            </a:extLst>
          </p:cNvPr>
          <p:cNvSpPr txBox="1"/>
          <p:nvPr/>
        </p:nvSpPr>
        <p:spPr>
          <a:xfrm>
            <a:off x="6439285" y="1166362"/>
            <a:ext cx="748324" cy="246221"/>
          </a:xfrm>
          <a:prstGeom prst="rect">
            <a:avLst/>
          </a:prstGeom>
          <a:solidFill>
            <a:schemeClr val="tx1">
              <a:alpha val="40000"/>
            </a:schemeClr>
          </a:solidFill>
        </p:spPr>
        <p:txBody>
          <a:bodyPr wrap="square" rtlCol="0">
            <a:spAutoFit/>
          </a:bodyPr>
          <a:lstStyle/>
          <a:p>
            <a:r>
              <a:rPr lang="en-US" sz="1000" dirty="0">
                <a:solidFill>
                  <a:schemeClr val="bg1"/>
                </a:solidFill>
                <a:latin typeface="MgOpen Cosmetica" panose="020B0500000300020003" pitchFamily="34" charset="0"/>
              </a:rPr>
              <a:t>Wikipedia</a:t>
            </a:r>
          </a:p>
        </p:txBody>
      </p:sp>
      <p:sp>
        <p:nvSpPr>
          <p:cNvPr id="22" name="TextBox 21">
            <a:extLst>
              <a:ext uri="{FF2B5EF4-FFF2-40B4-BE49-F238E27FC236}">
                <a16:creationId xmlns:a16="http://schemas.microsoft.com/office/drawing/2014/main" id="{4D6CB348-51F7-DBA3-F270-114939EB2C10}"/>
              </a:ext>
            </a:extLst>
          </p:cNvPr>
          <p:cNvSpPr txBox="1"/>
          <p:nvPr/>
        </p:nvSpPr>
        <p:spPr>
          <a:xfrm>
            <a:off x="3157294" y="2868613"/>
            <a:ext cx="748324" cy="246221"/>
          </a:xfrm>
          <a:prstGeom prst="rect">
            <a:avLst/>
          </a:prstGeom>
          <a:solidFill>
            <a:schemeClr val="tx1">
              <a:alpha val="40000"/>
            </a:schemeClr>
          </a:solidFill>
        </p:spPr>
        <p:txBody>
          <a:bodyPr wrap="square" rtlCol="0">
            <a:spAutoFit/>
          </a:bodyPr>
          <a:lstStyle/>
          <a:p>
            <a:r>
              <a:rPr lang="en-US" sz="1000" dirty="0">
                <a:solidFill>
                  <a:schemeClr val="bg1"/>
                </a:solidFill>
                <a:latin typeface="MgOpen Cosmetica" panose="020B0500000300020003" pitchFamily="34" charset="0"/>
              </a:rPr>
              <a:t>Wikipedia</a:t>
            </a:r>
          </a:p>
        </p:txBody>
      </p:sp>
      <p:sp>
        <p:nvSpPr>
          <p:cNvPr id="23" name="TextBox 22">
            <a:extLst>
              <a:ext uri="{FF2B5EF4-FFF2-40B4-BE49-F238E27FC236}">
                <a16:creationId xmlns:a16="http://schemas.microsoft.com/office/drawing/2014/main" id="{3680E127-5E8B-A17B-51A1-08405D6EDD62}"/>
              </a:ext>
            </a:extLst>
          </p:cNvPr>
          <p:cNvSpPr txBox="1"/>
          <p:nvPr/>
        </p:nvSpPr>
        <p:spPr>
          <a:xfrm>
            <a:off x="4846320" y="2991722"/>
            <a:ext cx="3811768" cy="2893100"/>
          </a:xfrm>
          <a:prstGeom prst="rect">
            <a:avLst/>
          </a:prstGeom>
          <a:noFill/>
        </p:spPr>
        <p:txBody>
          <a:bodyPr wrap="square" rtlCol="0">
            <a:spAutoFit/>
          </a:bodyPr>
          <a:lstStyle/>
          <a:p>
            <a:r>
              <a:rPr lang="en-US" sz="1400" dirty="0">
                <a:solidFill>
                  <a:schemeClr val="bg1"/>
                </a:solidFill>
                <a:latin typeface="MgOpen Cosmetica" panose="020B0500000300020003" pitchFamily="34" charset="0"/>
              </a:rPr>
              <a:t>The Good:</a:t>
            </a:r>
          </a:p>
          <a:p>
            <a:r>
              <a:rPr lang="en-US" sz="1400" dirty="0">
                <a:solidFill>
                  <a:schemeClr val="bg1"/>
                </a:solidFill>
                <a:latin typeface="MgOpen Cosmetica" panose="020B0500000300020003" pitchFamily="34" charset="0"/>
              </a:rPr>
              <a:t>Rooted in equations of motions. Outputs are usually </a:t>
            </a:r>
            <a:r>
              <a:rPr lang="en-US" sz="1400" i="1" dirty="0">
                <a:solidFill>
                  <a:schemeClr val="bg1"/>
                </a:solidFill>
                <a:latin typeface="MgOpen Cosmetica" panose="020B0500000300020003" pitchFamily="34" charset="0"/>
              </a:rPr>
              <a:t>physically explainable</a:t>
            </a:r>
            <a:r>
              <a:rPr lang="en-US" sz="1400" dirty="0">
                <a:solidFill>
                  <a:schemeClr val="bg1"/>
                </a:solidFill>
                <a:latin typeface="MgOpen Cosmetica" panose="020B0500000300020003" pitchFamily="34" charset="0"/>
              </a:rPr>
              <a:t>. Physical conservation laws are required by equations.</a:t>
            </a:r>
          </a:p>
          <a:p>
            <a:endParaRPr lang="en-US" sz="1400" dirty="0">
              <a:solidFill>
                <a:schemeClr val="bg1"/>
              </a:solidFill>
              <a:latin typeface="MgOpen Cosmetica" panose="020B0500000300020003" pitchFamily="34" charset="0"/>
            </a:endParaRPr>
          </a:p>
          <a:p>
            <a:r>
              <a:rPr lang="en-US" sz="1400" dirty="0">
                <a:solidFill>
                  <a:schemeClr val="bg1"/>
                </a:solidFill>
                <a:latin typeface="MgOpen Cosmetica" panose="020B0500000300020003" pitchFamily="34" charset="0"/>
              </a:rPr>
              <a:t>The Bad:</a:t>
            </a:r>
          </a:p>
          <a:p>
            <a:r>
              <a:rPr lang="en-US" sz="1400" dirty="0">
                <a:solidFill>
                  <a:schemeClr val="bg1"/>
                </a:solidFill>
                <a:latin typeface="MgOpen Cosmetica" panose="020B0500000300020003" pitchFamily="34" charset="0"/>
              </a:rPr>
              <a:t>Speed. Depending on the computational resources, it can take hours on a very expensive compute cluster to generate a 2-week forecast.</a:t>
            </a:r>
          </a:p>
          <a:p>
            <a:endParaRPr lang="en-US" sz="1400" dirty="0">
              <a:solidFill>
                <a:schemeClr val="bg1"/>
              </a:solidFill>
              <a:latin typeface="MgOpen Cosmetica" panose="020B0500000300020003" pitchFamily="34" charset="0"/>
            </a:endParaRPr>
          </a:p>
          <a:p>
            <a:r>
              <a:rPr lang="en-US" sz="1400" dirty="0">
                <a:solidFill>
                  <a:schemeClr val="bg1"/>
                </a:solidFill>
                <a:latin typeface="MgOpen Cosmetica" panose="020B0500000300020003" pitchFamily="34" charset="0"/>
              </a:rPr>
              <a:t>The Ugly:</a:t>
            </a:r>
          </a:p>
          <a:p>
            <a:r>
              <a:rPr lang="en-US" sz="1400" dirty="0">
                <a:solidFill>
                  <a:schemeClr val="bg1"/>
                </a:solidFill>
                <a:latin typeface="MgOpen Cosmetica" panose="020B0500000300020003" pitchFamily="34" charset="0"/>
              </a:rPr>
              <a:t>Parameterizations. Our best attempt at treating processes we cannot explicitly resolve.</a:t>
            </a:r>
          </a:p>
        </p:txBody>
      </p:sp>
    </p:spTree>
    <p:extLst>
      <p:ext uri="{BB962C8B-B14F-4D97-AF65-F5344CB8AC3E}">
        <p14:creationId xmlns:p14="http://schemas.microsoft.com/office/powerpoint/2010/main" val="3784676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0354" name="Group 215"/>
          <p:cNvGrpSpPr>
            <a:grpSpLocks/>
          </p:cNvGrpSpPr>
          <p:nvPr/>
        </p:nvGrpSpPr>
        <p:grpSpPr bwMode="auto">
          <a:xfrm>
            <a:off x="4560888" y="1828800"/>
            <a:ext cx="4125912" cy="4092575"/>
            <a:chOff x="2928" y="1152"/>
            <a:chExt cx="2599" cy="2578"/>
          </a:xfrm>
        </p:grpSpPr>
        <p:grpSp>
          <p:nvGrpSpPr>
            <p:cNvPr id="100371" name="Group 79"/>
            <p:cNvGrpSpPr>
              <a:grpSpLocks/>
            </p:cNvGrpSpPr>
            <p:nvPr/>
          </p:nvGrpSpPr>
          <p:grpSpPr bwMode="auto">
            <a:xfrm>
              <a:off x="2928" y="1152"/>
              <a:ext cx="1200" cy="1193"/>
              <a:chOff x="3168" y="1433"/>
              <a:chExt cx="2064" cy="2153"/>
            </a:xfrm>
          </p:grpSpPr>
          <p:grpSp>
            <p:nvGrpSpPr>
              <p:cNvPr id="100501" name="Group 42"/>
              <p:cNvGrpSpPr>
                <a:grpSpLocks/>
              </p:cNvGrpSpPr>
              <p:nvPr/>
            </p:nvGrpSpPr>
            <p:grpSpPr bwMode="auto">
              <a:xfrm>
                <a:off x="3168" y="1433"/>
                <a:ext cx="96" cy="2153"/>
                <a:chOff x="1200" y="1008"/>
                <a:chExt cx="96" cy="2153"/>
              </a:xfrm>
            </p:grpSpPr>
            <p:sp>
              <p:nvSpPr>
                <p:cNvPr id="100537"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38"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39"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40"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41"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42"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502" name="Group 43"/>
              <p:cNvGrpSpPr>
                <a:grpSpLocks/>
              </p:cNvGrpSpPr>
              <p:nvPr/>
            </p:nvGrpSpPr>
            <p:grpSpPr bwMode="auto">
              <a:xfrm>
                <a:off x="3552" y="1433"/>
                <a:ext cx="96" cy="2153"/>
                <a:chOff x="1200" y="1008"/>
                <a:chExt cx="96" cy="2153"/>
              </a:xfrm>
            </p:grpSpPr>
            <p:sp>
              <p:nvSpPr>
                <p:cNvPr id="100531"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32"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33"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34"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35"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36"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503" name="Group 50"/>
              <p:cNvGrpSpPr>
                <a:grpSpLocks/>
              </p:cNvGrpSpPr>
              <p:nvPr/>
            </p:nvGrpSpPr>
            <p:grpSpPr bwMode="auto">
              <a:xfrm>
                <a:off x="3936" y="1433"/>
                <a:ext cx="96" cy="2153"/>
                <a:chOff x="1200" y="1008"/>
                <a:chExt cx="96" cy="2153"/>
              </a:xfrm>
            </p:grpSpPr>
            <p:sp>
              <p:nvSpPr>
                <p:cNvPr id="100525"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26"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27"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28"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29"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30"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504" name="Group 57"/>
              <p:cNvGrpSpPr>
                <a:grpSpLocks/>
              </p:cNvGrpSpPr>
              <p:nvPr/>
            </p:nvGrpSpPr>
            <p:grpSpPr bwMode="auto">
              <a:xfrm>
                <a:off x="4320" y="1433"/>
                <a:ext cx="96" cy="2153"/>
                <a:chOff x="1200" y="1008"/>
                <a:chExt cx="96" cy="2153"/>
              </a:xfrm>
            </p:grpSpPr>
            <p:sp>
              <p:nvSpPr>
                <p:cNvPr id="100519"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20"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21"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22"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23"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24"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505" name="Group 64"/>
              <p:cNvGrpSpPr>
                <a:grpSpLocks/>
              </p:cNvGrpSpPr>
              <p:nvPr/>
            </p:nvGrpSpPr>
            <p:grpSpPr bwMode="auto">
              <a:xfrm>
                <a:off x="4704" y="1433"/>
                <a:ext cx="96" cy="2153"/>
                <a:chOff x="1200" y="1008"/>
                <a:chExt cx="96" cy="2153"/>
              </a:xfrm>
            </p:grpSpPr>
            <p:sp>
              <p:nvSpPr>
                <p:cNvPr id="100513"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14"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15"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16"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17"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18"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506" name="Group 71"/>
              <p:cNvGrpSpPr>
                <a:grpSpLocks/>
              </p:cNvGrpSpPr>
              <p:nvPr/>
            </p:nvGrpSpPr>
            <p:grpSpPr bwMode="auto">
              <a:xfrm>
                <a:off x="5136" y="1433"/>
                <a:ext cx="96" cy="2153"/>
                <a:chOff x="1200" y="1008"/>
                <a:chExt cx="96" cy="2153"/>
              </a:xfrm>
            </p:grpSpPr>
            <p:sp>
              <p:nvSpPr>
                <p:cNvPr id="100507"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08"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09"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10"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11"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12"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grpSp>
          <p:nvGrpSpPr>
            <p:cNvPr id="100372" name="Group 86"/>
            <p:cNvGrpSpPr>
              <a:grpSpLocks/>
            </p:cNvGrpSpPr>
            <p:nvPr/>
          </p:nvGrpSpPr>
          <p:grpSpPr bwMode="auto">
            <a:xfrm>
              <a:off x="4327" y="2537"/>
              <a:ext cx="1200" cy="1193"/>
              <a:chOff x="3168" y="1433"/>
              <a:chExt cx="2064" cy="2153"/>
            </a:xfrm>
          </p:grpSpPr>
          <p:grpSp>
            <p:nvGrpSpPr>
              <p:cNvPr id="100459" name="Group 87"/>
              <p:cNvGrpSpPr>
                <a:grpSpLocks/>
              </p:cNvGrpSpPr>
              <p:nvPr/>
            </p:nvGrpSpPr>
            <p:grpSpPr bwMode="auto">
              <a:xfrm>
                <a:off x="3168" y="1433"/>
                <a:ext cx="96" cy="2153"/>
                <a:chOff x="1200" y="1008"/>
                <a:chExt cx="96" cy="2153"/>
              </a:xfrm>
            </p:grpSpPr>
            <p:sp>
              <p:nvSpPr>
                <p:cNvPr id="100495"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96"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97"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98"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99"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500"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60" name="Group 94"/>
              <p:cNvGrpSpPr>
                <a:grpSpLocks/>
              </p:cNvGrpSpPr>
              <p:nvPr/>
            </p:nvGrpSpPr>
            <p:grpSpPr bwMode="auto">
              <a:xfrm>
                <a:off x="3552" y="1433"/>
                <a:ext cx="96" cy="2153"/>
                <a:chOff x="1200" y="1008"/>
                <a:chExt cx="96" cy="2153"/>
              </a:xfrm>
            </p:grpSpPr>
            <p:sp>
              <p:nvSpPr>
                <p:cNvPr id="100489"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90"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91"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92"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93"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94"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61" name="Group 101"/>
              <p:cNvGrpSpPr>
                <a:grpSpLocks/>
              </p:cNvGrpSpPr>
              <p:nvPr/>
            </p:nvGrpSpPr>
            <p:grpSpPr bwMode="auto">
              <a:xfrm>
                <a:off x="3936" y="1433"/>
                <a:ext cx="96" cy="2153"/>
                <a:chOff x="1200" y="1008"/>
                <a:chExt cx="96" cy="2153"/>
              </a:xfrm>
            </p:grpSpPr>
            <p:sp>
              <p:nvSpPr>
                <p:cNvPr id="100483"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84"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85"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86"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87"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88"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62" name="Group 108"/>
              <p:cNvGrpSpPr>
                <a:grpSpLocks/>
              </p:cNvGrpSpPr>
              <p:nvPr/>
            </p:nvGrpSpPr>
            <p:grpSpPr bwMode="auto">
              <a:xfrm>
                <a:off x="4320" y="1433"/>
                <a:ext cx="96" cy="2153"/>
                <a:chOff x="1200" y="1008"/>
                <a:chExt cx="96" cy="2153"/>
              </a:xfrm>
            </p:grpSpPr>
            <p:sp>
              <p:nvSpPr>
                <p:cNvPr id="100477"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78"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79"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80"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81"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82"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63" name="Group 115"/>
              <p:cNvGrpSpPr>
                <a:grpSpLocks/>
              </p:cNvGrpSpPr>
              <p:nvPr/>
            </p:nvGrpSpPr>
            <p:grpSpPr bwMode="auto">
              <a:xfrm>
                <a:off x="4704" y="1433"/>
                <a:ext cx="96" cy="2153"/>
                <a:chOff x="1200" y="1008"/>
                <a:chExt cx="96" cy="2153"/>
              </a:xfrm>
            </p:grpSpPr>
            <p:sp>
              <p:nvSpPr>
                <p:cNvPr id="100471"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72"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73"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74"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75"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76"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64" name="Group 122"/>
              <p:cNvGrpSpPr>
                <a:grpSpLocks/>
              </p:cNvGrpSpPr>
              <p:nvPr/>
            </p:nvGrpSpPr>
            <p:grpSpPr bwMode="auto">
              <a:xfrm>
                <a:off x="5136" y="1433"/>
                <a:ext cx="96" cy="2153"/>
                <a:chOff x="1200" y="1008"/>
                <a:chExt cx="96" cy="2153"/>
              </a:xfrm>
            </p:grpSpPr>
            <p:sp>
              <p:nvSpPr>
                <p:cNvPr id="100465"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66"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67"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68"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69"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70"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grpSp>
          <p:nvGrpSpPr>
            <p:cNvPr id="100373" name="Group 129"/>
            <p:cNvGrpSpPr>
              <a:grpSpLocks/>
            </p:cNvGrpSpPr>
            <p:nvPr/>
          </p:nvGrpSpPr>
          <p:grpSpPr bwMode="auto">
            <a:xfrm>
              <a:off x="4320" y="1152"/>
              <a:ext cx="1200" cy="1193"/>
              <a:chOff x="3168" y="1433"/>
              <a:chExt cx="2064" cy="2153"/>
            </a:xfrm>
          </p:grpSpPr>
          <p:grpSp>
            <p:nvGrpSpPr>
              <p:cNvPr id="100417" name="Group 130"/>
              <p:cNvGrpSpPr>
                <a:grpSpLocks/>
              </p:cNvGrpSpPr>
              <p:nvPr/>
            </p:nvGrpSpPr>
            <p:grpSpPr bwMode="auto">
              <a:xfrm>
                <a:off x="3168" y="1433"/>
                <a:ext cx="96" cy="2153"/>
                <a:chOff x="1200" y="1008"/>
                <a:chExt cx="96" cy="2153"/>
              </a:xfrm>
            </p:grpSpPr>
            <p:sp>
              <p:nvSpPr>
                <p:cNvPr id="100453"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54"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55"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56"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57"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58"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18" name="Group 137"/>
              <p:cNvGrpSpPr>
                <a:grpSpLocks/>
              </p:cNvGrpSpPr>
              <p:nvPr/>
            </p:nvGrpSpPr>
            <p:grpSpPr bwMode="auto">
              <a:xfrm>
                <a:off x="3552" y="1433"/>
                <a:ext cx="96" cy="2153"/>
                <a:chOff x="1200" y="1008"/>
                <a:chExt cx="96" cy="2153"/>
              </a:xfrm>
            </p:grpSpPr>
            <p:sp>
              <p:nvSpPr>
                <p:cNvPr id="100447"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48"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49"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50"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51"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52"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19" name="Group 144"/>
              <p:cNvGrpSpPr>
                <a:grpSpLocks/>
              </p:cNvGrpSpPr>
              <p:nvPr/>
            </p:nvGrpSpPr>
            <p:grpSpPr bwMode="auto">
              <a:xfrm>
                <a:off x="3936" y="1433"/>
                <a:ext cx="96" cy="2153"/>
                <a:chOff x="1200" y="1008"/>
                <a:chExt cx="96" cy="2153"/>
              </a:xfrm>
            </p:grpSpPr>
            <p:sp>
              <p:nvSpPr>
                <p:cNvPr id="100441"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42"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43"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44"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45"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46"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20" name="Group 151"/>
              <p:cNvGrpSpPr>
                <a:grpSpLocks/>
              </p:cNvGrpSpPr>
              <p:nvPr/>
            </p:nvGrpSpPr>
            <p:grpSpPr bwMode="auto">
              <a:xfrm>
                <a:off x="4320" y="1433"/>
                <a:ext cx="96" cy="2153"/>
                <a:chOff x="1200" y="1008"/>
                <a:chExt cx="96" cy="2153"/>
              </a:xfrm>
            </p:grpSpPr>
            <p:sp>
              <p:nvSpPr>
                <p:cNvPr id="100435"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36"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37"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38"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39"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40"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21" name="Group 158"/>
              <p:cNvGrpSpPr>
                <a:grpSpLocks/>
              </p:cNvGrpSpPr>
              <p:nvPr/>
            </p:nvGrpSpPr>
            <p:grpSpPr bwMode="auto">
              <a:xfrm>
                <a:off x="4704" y="1433"/>
                <a:ext cx="96" cy="2153"/>
                <a:chOff x="1200" y="1008"/>
                <a:chExt cx="96" cy="2153"/>
              </a:xfrm>
            </p:grpSpPr>
            <p:sp>
              <p:nvSpPr>
                <p:cNvPr id="100429"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30"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31"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32"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33"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34"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422" name="Group 165"/>
              <p:cNvGrpSpPr>
                <a:grpSpLocks/>
              </p:cNvGrpSpPr>
              <p:nvPr/>
            </p:nvGrpSpPr>
            <p:grpSpPr bwMode="auto">
              <a:xfrm>
                <a:off x="5136" y="1433"/>
                <a:ext cx="96" cy="2153"/>
                <a:chOff x="1200" y="1008"/>
                <a:chExt cx="96" cy="2153"/>
              </a:xfrm>
            </p:grpSpPr>
            <p:sp>
              <p:nvSpPr>
                <p:cNvPr id="100423"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24"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25"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26"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27"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28"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grpSp>
          <p:nvGrpSpPr>
            <p:cNvPr id="100374" name="Group 172"/>
            <p:cNvGrpSpPr>
              <a:grpSpLocks/>
            </p:cNvGrpSpPr>
            <p:nvPr/>
          </p:nvGrpSpPr>
          <p:grpSpPr bwMode="auto">
            <a:xfrm>
              <a:off x="2935" y="2537"/>
              <a:ext cx="1200" cy="1193"/>
              <a:chOff x="3168" y="1433"/>
              <a:chExt cx="2064" cy="2153"/>
            </a:xfrm>
          </p:grpSpPr>
          <p:grpSp>
            <p:nvGrpSpPr>
              <p:cNvPr id="100375" name="Group 173"/>
              <p:cNvGrpSpPr>
                <a:grpSpLocks/>
              </p:cNvGrpSpPr>
              <p:nvPr/>
            </p:nvGrpSpPr>
            <p:grpSpPr bwMode="auto">
              <a:xfrm>
                <a:off x="3168" y="1433"/>
                <a:ext cx="96" cy="2153"/>
                <a:chOff x="1200" y="1008"/>
                <a:chExt cx="96" cy="2153"/>
              </a:xfrm>
            </p:grpSpPr>
            <p:sp>
              <p:nvSpPr>
                <p:cNvPr id="100411"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12"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13"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14"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15"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16"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376" name="Group 180"/>
              <p:cNvGrpSpPr>
                <a:grpSpLocks/>
              </p:cNvGrpSpPr>
              <p:nvPr/>
            </p:nvGrpSpPr>
            <p:grpSpPr bwMode="auto">
              <a:xfrm>
                <a:off x="3552" y="1433"/>
                <a:ext cx="96" cy="2153"/>
                <a:chOff x="1200" y="1008"/>
                <a:chExt cx="96" cy="2153"/>
              </a:xfrm>
            </p:grpSpPr>
            <p:sp>
              <p:nvSpPr>
                <p:cNvPr id="100405"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06"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07"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08"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09"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10"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377" name="Group 187"/>
              <p:cNvGrpSpPr>
                <a:grpSpLocks/>
              </p:cNvGrpSpPr>
              <p:nvPr/>
            </p:nvGrpSpPr>
            <p:grpSpPr bwMode="auto">
              <a:xfrm>
                <a:off x="3936" y="1433"/>
                <a:ext cx="96" cy="2153"/>
                <a:chOff x="1200" y="1008"/>
                <a:chExt cx="96" cy="2153"/>
              </a:xfrm>
            </p:grpSpPr>
            <p:sp>
              <p:nvSpPr>
                <p:cNvPr id="100399"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00"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01"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02"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03"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404"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378" name="Group 194"/>
              <p:cNvGrpSpPr>
                <a:grpSpLocks/>
              </p:cNvGrpSpPr>
              <p:nvPr/>
            </p:nvGrpSpPr>
            <p:grpSpPr bwMode="auto">
              <a:xfrm>
                <a:off x="4320" y="1433"/>
                <a:ext cx="96" cy="2153"/>
                <a:chOff x="1200" y="1008"/>
                <a:chExt cx="96" cy="2153"/>
              </a:xfrm>
            </p:grpSpPr>
            <p:sp>
              <p:nvSpPr>
                <p:cNvPr id="100393"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94"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95"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96"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97"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98"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379" name="Group 201"/>
              <p:cNvGrpSpPr>
                <a:grpSpLocks/>
              </p:cNvGrpSpPr>
              <p:nvPr/>
            </p:nvGrpSpPr>
            <p:grpSpPr bwMode="auto">
              <a:xfrm>
                <a:off x="4704" y="1433"/>
                <a:ext cx="96" cy="2153"/>
                <a:chOff x="1200" y="1008"/>
                <a:chExt cx="96" cy="2153"/>
              </a:xfrm>
            </p:grpSpPr>
            <p:sp>
              <p:nvSpPr>
                <p:cNvPr id="100387"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88"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89"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90"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91"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92"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nvGrpSpPr>
              <p:cNvPr id="100380" name="Group 208"/>
              <p:cNvGrpSpPr>
                <a:grpSpLocks/>
              </p:cNvGrpSpPr>
              <p:nvPr/>
            </p:nvGrpSpPr>
            <p:grpSpPr bwMode="auto">
              <a:xfrm>
                <a:off x="5136" y="1433"/>
                <a:ext cx="96" cy="2153"/>
                <a:chOff x="1200" y="1008"/>
                <a:chExt cx="96" cy="2153"/>
              </a:xfrm>
            </p:grpSpPr>
            <p:sp>
              <p:nvSpPr>
                <p:cNvPr id="100381" name="Oval 6"/>
                <p:cNvSpPr>
                  <a:spLocks noChangeArrowheads="1"/>
                </p:cNvSpPr>
                <p:nvPr/>
              </p:nvSpPr>
              <p:spPr bwMode="auto">
                <a:xfrm>
                  <a:off x="1200" y="305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82" name="Oval 7"/>
                <p:cNvSpPr>
                  <a:spLocks noChangeArrowheads="1"/>
                </p:cNvSpPr>
                <p:nvPr/>
              </p:nvSpPr>
              <p:spPr bwMode="auto">
                <a:xfrm>
                  <a:off x="1200" y="182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83" name="Oval 9"/>
                <p:cNvSpPr>
                  <a:spLocks noChangeArrowheads="1"/>
                </p:cNvSpPr>
                <p:nvPr/>
              </p:nvSpPr>
              <p:spPr bwMode="auto">
                <a:xfrm>
                  <a:off x="1200" y="264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84" name="Oval 10"/>
                <p:cNvSpPr>
                  <a:spLocks noChangeArrowheads="1"/>
                </p:cNvSpPr>
                <p:nvPr/>
              </p:nvSpPr>
              <p:spPr bwMode="auto">
                <a:xfrm>
                  <a:off x="1200" y="141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85" name="Oval 13"/>
                <p:cNvSpPr>
                  <a:spLocks noChangeArrowheads="1"/>
                </p:cNvSpPr>
                <p:nvPr/>
              </p:nvSpPr>
              <p:spPr bwMode="auto">
                <a:xfrm>
                  <a:off x="1200" y="2239"/>
                  <a:ext cx="96" cy="102"/>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sp>
              <p:nvSpPr>
                <p:cNvPr id="100386" name="Oval 14"/>
                <p:cNvSpPr>
                  <a:spLocks noChangeArrowheads="1"/>
                </p:cNvSpPr>
                <p:nvPr/>
              </p:nvSpPr>
              <p:spPr bwMode="auto">
                <a:xfrm>
                  <a:off x="1200" y="1008"/>
                  <a:ext cx="96" cy="103"/>
                </a:xfrm>
                <a:prstGeom prst="ellipse">
                  <a:avLst/>
                </a:prstGeom>
                <a:solidFill>
                  <a:srgbClr val="FFCCFF"/>
                </a:solidFill>
                <a:ln w="9525">
                  <a:solidFill>
                    <a:schemeClr val="tx1"/>
                  </a:solidFill>
                  <a:round/>
                  <a:headEnd/>
                  <a:tailEnd/>
                </a:ln>
              </p:spPr>
              <p:txBody>
                <a:bodyPr wrap="none" anchor="ctr"/>
                <a:lstStyle>
                  <a:lvl1pPr algn="l" eaLnBrk="0" hangingPunct="0">
                    <a:spcBef>
                      <a:spcPct val="20000"/>
                    </a:spcBef>
                    <a:buChar char="•"/>
                    <a:defRPr sz="2800">
                      <a:solidFill>
                        <a:schemeClr val="tx1"/>
                      </a:solidFill>
                      <a:latin typeface="Arial" pitchFamily="34" charset="0"/>
                    </a:defRPr>
                  </a:lvl1pPr>
                  <a:lvl2pPr marL="742950" indent="-285750" algn="l" eaLnBrk="0" hangingPunct="0">
                    <a:spcBef>
                      <a:spcPct val="20000"/>
                    </a:spcBef>
                    <a:buChar char="–"/>
                    <a:defRPr sz="2400">
                      <a:solidFill>
                        <a:schemeClr val="tx1"/>
                      </a:solidFill>
                      <a:latin typeface="Arial" pitchFamily="34" charset="0"/>
                    </a:defRPr>
                  </a:lvl2pPr>
                  <a:lvl3pPr marL="1143000" indent="-228600" algn="l" eaLnBrk="0" hangingPunct="0">
                    <a:spcBef>
                      <a:spcPct val="20000"/>
                    </a:spcBef>
                    <a:buChar char="•"/>
                    <a:defRPr sz="2000">
                      <a:solidFill>
                        <a:schemeClr val="tx1"/>
                      </a:solidFill>
                      <a:latin typeface="Arial" pitchFamily="34" charset="0"/>
                    </a:defRPr>
                  </a:lvl3pPr>
                  <a:lvl4pPr marL="1600200" indent="-228600" algn="l" eaLnBrk="0" hangingPunct="0">
                    <a:spcBef>
                      <a:spcPct val="20000"/>
                    </a:spcBef>
                    <a:buChar char="–"/>
                    <a:defRPr>
                      <a:solidFill>
                        <a:schemeClr val="tx1"/>
                      </a:solidFill>
                      <a:latin typeface="Arial" pitchFamily="34" charset="0"/>
                    </a:defRPr>
                  </a:lvl4pPr>
                  <a:lvl5pPr marL="2057400" indent="-228600" algn="l" eaLnBrk="0" hangingPunct="0">
                    <a:spcBef>
                      <a:spcPct val="20000"/>
                    </a:spcBef>
                    <a:buChar char="»"/>
                    <a:defRPr sz="1600">
                      <a:solidFill>
                        <a:schemeClr val="tx1"/>
                      </a:solidFill>
                      <a:latin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defRPr>
                  </a:lvl9pPr>
                </a:lstStyle>
                <a:p>
                  <a:pPr algn="ctr" eaLnBrk="1" hangingPunct="1">
                    <a:spcBef>
                      <a:spcPct val="0"/>
                    </a:spcBef>
                    <a:buFontTx/>
                    <a:buNone/>
                  </a:pPr>
                  <a:endParaRPr lang="en-US" altLang="en-US" sz="1800"/>
                </a:p>
              </p:txBody>
            </p:sp>
          </p:grpSp>
        </p:grpSp>
      </p:grpSp>
      <p:sp>
        <p:nvSpPr>
          <p:cNvPr id="100355" name="Rectangle 7"/>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solidFill>
                  <a:schemeClr val="bg1"/>
                </a:solidFill>
                <a:effectLst/>
              </a:rPr>
              <a:t>Boundary Layer Parameterization</a:t>
            </a:r>
          </a:p>
        </p:txBody>
      </p:sp>
      <p:sp>
        <p:nvSpPr>
          <p:cNvPr id="100356" name="Rectangle 8"/>
          <p:cNvSpPr>
            <a:spLocks noGrp="1" noChangeArrowheads="1"/>
          </p:cNvSpPr>
          <p:nvPr>
            <p:ph type="body" sz="half" idx="4294967295"/>
          </p:nvPr>
        </p:nvSpPr>
        <p:spPr>
          <a:xfrm>
            <a:off x="457200" y="1600201"/>
            <a:ext cx="4038600" cy="3368040"/>
          </a:xfrm>
        </p:spPr>
        <p:txBody>
          <a:bodyPr/>
          <a:lstStyle/>
          <a:p>
            <a:pPr eaLnBrk="1" hangingPunct="1"/>
            <a:r>
              <a:rPr lang="en-US" altLang="en-US" sz="2400" dirty="0">
                <a:solidFill>
                  <a:schemeClr val="bg1"/>
                </a:solidFill>
              </a:rPr>
              <a:t>Mixing caused by eddies of scale ~6</a:t>
            </a:r>
            <a:r>
              <a:rPr lang="el-GR" altLang="en-US" sz="2400" dirty="0">
                <a:solidFill>
                  <a:schemeClr val="bg1"/>
                </a:solidFill>
                <a:cs typeface="Arial" pitchFamily="34" charset="0"/>
              </a:rPr>
              <a:t>Δ</a:t>
            </a:r>
            <a:r>
              <a:rPr lang="en-US" altLang="en-US" sz="2400" dirty="0">
                <a:solidFill>
                  <a:schemeClr val="bg1"/>
                </a:solidFill>
                <a:cs typeface="Arial" pitchFamily="34" charset="0"/>
              </a:rPr>
              <a:t>x and larger is </a:t>
            </a:r>
            <a:r>
              <a:rPr lang="en-US" altLang="en-US" sz="2400" u="sng" dirty="0">
                <a:solidFill>
                  <a:schemeClr val="bg1"/>
                </a:solidFill>
                <a:cs typeface="Arial" pitchFamily="34" charset="0"/>
              </a:rPr>
              <a:t>resolved</a:t>
            </a:r>
            <a:r>
              <a:rPr lang="en-US" altLang="en-US" sz="2400" dirty="0">
                <a:solidFill>
                  <a:schemeClr val="bg1"/>
                </a:solidFill>
                <a:cs typeface="Arial" pitchFamily="34" charset="0"/>
              </a:rPr>
              <a:t>.</a:t>
            </a:r>
          </a:p>
          <a:p>
            <a:pPr eaLnBrk="1" hangingPunct="1"/>
            <a:r>
              <a:rPr lang="en-US" altLang="en-US" sz="2400" dirty="0">
                <a:solidFill>
                  <a:schemeClr val="bg1"/>
                </a:solidFill>
                <a:cs typeface="Arial" pitchFamily="34" charset="0"/>
              </a:rPr>
              <a:t>Mixing by eddies too small to resolve is  “</a:t>
            </a:r>
            <a:r>
              <a:rPr lang="en-US" altLang="en-US" sz="2400" dirty="0" err="1">
                <a:solidFill>
                  <a:schemeClr val="bg1"/>
                </a:solidFill>
                <a:cs typeface="Arial" pitchFamily="34" charset="0"/>
              </a:rPr>
              <a:t>subgrid</a:t>
            </a:r>
            <a:r>
              <a:rPr lang="en-US" altLang="en-US" sz="2400" dirty="0">
                <a:solidFill>
                  <a:schemeClr val="bg1"/>
                </a:solidFill>
                <a:cs typeface="Arial" pitchFamily="34" charset="0"/>
              </a:rPr>
              <a:t>” mixing and its</a:t>
            </a:r>
            <a:r>
              <a:rPr lang="en-US" altLang="en-US" sz="2400" u="sng" dirty="0">
                <a:solidFill>
                  <a:schemeClr val="bg1"/>
                </a:solidFill>
                <a:cs typeface="Arial" pitchFamily="34" charset="0"/>
              </a:rPr>
              <a:t> effects</a:t>
            </a:r>
            <a:r>
              <a:rPr lang="en-US" altLang="en-US" sz="2400" dirty="0">
                <a:solidFill>
                  <a:schemeClr val="bg1"/>
                </a:solidFill>
                <a:cs typeface="Arial" pitchFamily="34" charset="0"/>
              </a:rPr>
              <a:t> must be parameterized. </a:t>
            </a:r>
          </a:p>
          <a:p>
            <a:pPr eaLnBrk="1" hangingPunct="1"/>
            <a:r>
              <a:rPr lang="en-US" altLang="en-US" sz="2400" dirty="0">
                <a:solidFill>
                  <a:schemeClr val="bg1"/>
                </a:solidFill>
                <a:cs typeface="Arial" pitchFamily="34" charset="0"/>
              </a:rPr>
              <a:t>We will call </a:t>
            </a:r>
            <a:r>
              <a:rPr lang="en-US" altLang="en-US" sz="2400" dirty="0" err="1">
                <a:solidFill>
                  <a:schemeClr val="bg1"/>
                </a:solidFill>
                <a:cs typeface="Arial" pitchFamily="34" charset="0"/>
              </a:rPr>
              <a:t>subgrid</a:t>
            </a:r>
            <a:r>
              <a:rPr lang="en-US" altLang="en-US" sz="2400" dirty="0">
                <a:solidFill>
                  <a:schemeClr val="bg1"/>
                </a:solidFill>
                <a:cs typeface="Arial" pitchFamily="34" charset="0"/>
              </a:rPr>
              <a:t> scale eddies </a:t>
            </a:r>
            <a:r>
              <a:rPr lang="en-US" altLang="en-US" sz="2400" u="sng" dirty="0">
                <a:solidFill>
                  <a:schemeClr val="bg1"/>
                </a:solidFill>
                <a:cs typeface="Arial" pitchFamily="34" charset="0"/>
              </a:rPr>
              <a:t>turbulence.</a:t>
            </a:r>
            <a:endParaRPr lang="en-US" altLang="en-US" sz="2400" dirty="0">
              <a:solidFill>
                <a:schemeClr val="bg1"/>
              </a:solidFill>
              <a:cs typeface="Arial" pitchFamily="34" charset="0"/>
            </a:endParaRPr>
          </a:p>
        </p:txBody>
      </p:sp>
      <p:sp>
        <p:nvSpPr>
          <p:cNvPr id="100357" name="Line 80"/>
          <p:cNvSpPr>
            <a:spLocks noChangeShapeType="1"/>
          </p:cNvSpPr>
          <p:nvPr/>
        </p:nvSpPr>
        <p:spPr bwMode="auto">
          <a:xfrm flipV="1">
            <a:off x="5311775" y="3113088"/>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58" name="Line 81"/>
          <p:cNvSpPr>
            <a:spLocks noChangeShapeType="1"/>
          </p:cNvSpPr>
          <p:nvPr/>
        </p:nvSpPr>
        <p:spPr bwMode="auto">
          <a:xfrm flipV="1">
            <a:off x="5746750" y="2806700"/>
            <a:ext cx="76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59" name="Line 82"/>
          <p:cNvSpPr>
            <a:spLocks noChangeShapeType="1"/>
          </p:cNvSpPr>
          <p:nvPr/>
        </p:nvSpPr>
        <p:spPr bwMode="auto">
          <a:xfrm>
            <a:off x="6477000" y="2252663"/>
            <a:ext cx="15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0" name="Line 83"/>
          <p:cNvSpPr>
            <a:spLocks noChangeShapeType="1"/>
          </p:cNvSpPr>
          <p:nvPr/>
        </p:nvSpPr>
        <p:spPr bwMode="auto">
          <a:xfrm>
            <a:off x="7239000" y="2667000"/>
            <a:ext cx="76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1" name="Line 84"/>
          <p:cNvSpPr>
            <a:spLocks noChangeShapeType="1"/>
          </p:cNvSpPr>
          <p:nvPr/>
        </p:nvSpPr>
        <p:spPr bwMode="auto">
          <a:xfrm>
            <a:off x="7521575" y="3352800"/>
            <a:ext cx="22225"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2" name="AutoShape 85"/>
          <p:cNvSpPr>
            <a:spLocks noChangeArrowheads="1"/>
          </p:cNvSpPr>
          <p:nvPr/>
        </p:nvSpPr>
        <p:spPr bwMode="auto">
          <a:xfrm>
            <a:off x="5691188" y="5192713"/>
            <a:ext cx="252412" cy="228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5">
              <a:lumMod val="20000"/>
              <a:lumOff val="80000"/>
            </a:schemeClr>
          </a:solidFill>
          <a:ln w="9525">
            <a:solidFill>
              <a:schemeClr val="tx1"/>
            </a:solidFill>
            <a:miter lim="800000"/>
            <a:headEnd/>
            <a:tailEnd/>
          </a:ln>
        </p:spPr>
        <p:txBody>
          <a:bodyPr wrap="none" anchor="ctr"/>
          <a:lstStyle/>
          <a:p>
            <a:endParaRPr lang="en-US"/>
          </a:p>
        </p:txBody>
      </p:sp>
      <p:sp>
        <p:nvSpPr>
          <p:cNvPr id="100363" name="Line 216"/>
          <p:cNvSpPr>
            <a:spLocks noChangeShapeType="1"/>
          </p:cNvSpPr>
          <p:nvPr/>
        </p:nvSpPr>
        <p:spPr bwMode="auto">
          <a:xfrm flipV="1">
            <a:off x="5726113" y="2460625"/>
            <a:ext cx="76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4" name="Line 217"/>
          <p:cNvSpPr>
            <a:spLocks noChangeShapeType="1"/>
          </p:cNvSpPr>
          <p:nvPr/>
        </p:nvSpPr>
        <p:spPr bwMode="auto">
          <a:xfrm flipV="1">
            <a:off x="5334000" y="2743200"/>
            <a:ext cx="762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5" name="Line 218"/>
          <p:cNvSpPr>
            <a:spLocks noChangeShapeType="1"/>
          </p:cNvSpPr>
          <p:nvPr/>
        </p:nvSpPr>
        <p:spPr bwMode="auto">
          <a:xfrm>
            <a:off x="6096000" y="2220913"/>
            <a:ext cx="15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6" name="Line 219"/>
          <p:cNvSpPr>
            <a:spLocks noChangeShapeType="1"/>
          </p:cNvSpPr>
          <p:nvPr/>
        </p:nvSpPr>
        <p:spPr bwMode="auto">
          <a:xfrm>
            <a:off x="6911975" y="2701925"/>
            <a:ext cx="76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7" name="Line 220"/>
          <p:cNvSpPr>
            <a:spLocks noChangeShapeType="1"/>
          </p:cNvSpPr>
          <p:nvPr/>
        </p:nvSpPr>
        <p:spPr bwMode="auto">
          <a:xfrm>
            <a:off x="6891338" y="2286000"/>
            <a:ext cx="76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2" name="AutoShape 6"/>
          <p:cNvSpPr>
            <a:spLocks noChangeArrowheads="1"/>
          </p:cNvSpPr>
          <p:nvPr/>
        </p:nvSpPr>
        <p:spPr bwMode="auto">
          <a:xfrm>
            <a:off x="5257800" y="2071688"/>
            <a:ext cx="2286000" cy="23479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5">
              <a:lumMod val="20000"/>
              <a:lumOff val="80000"/>
            </a:schemeClr>
          </a:solidFill>
          <a:ln w="9525">
            <a:solidFill>
              <a:schemeClr val="tx1"/>
            </a:solidFill>
            <a:miter lim="800000"/>
            <a:headEnd/>
            <a:tailEnd/>
          </a:ln>
        </p:spPr>
        <p:txBody>
          <a:bodyPr wrap="none" anchor="ctr"/>
          <a:lstStyle/>
          <a:p>
            <a:endParaRPr lang="en-US"/>
          </a:p>
        </p:txBody>
      </p:sp>
      <p:sp>
        <p:nvSpPr>
          <p:cNvPr id="100370" name="Slide Number Placeholder 1"/>
          <p:cNvSpPr>
            <a:spLocks noGrp="1"/>
          </p:cNvSpPr>
          <p:nvPr>
            <p:ph type="sldNum" sz="quarter" idx="12"/>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F7D24DE4-0E86-44B7-A8AB-841D6B375C6B}" type="slidenum">
              <a:rPr lang="en-US" altLang="en-US" smtClean="0"/>
              <a:pPr eaLnBrk="1" hangingPunct="1"/>
              <a:t>20</a:t>
            </a:fld>
            <a:endParaRPr lang="en-US" alt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42F2F53-6F6B-9A5D-9131-806700F0A564}"/>
                  </a:ext>
                </a:extLst>
              </p:cNvPr>
              <p:cNvSpPr txBox="1"/>
              <p:nvPr/>
            </p:nvSpPr>
            <p:spPr>
              <a:xfrm>
                <a:off x="4114800" y="2971800"/>
                <a:ext cx="20005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2" name="TextBox 1">
                <a:extLst>
                  <a:ext uri="{FF2B5EF4-FFF2-40B4-BE49-F238E27FC236}">
                    <a16:creationId xmlns:a16="http://schemas.microsoft.com/office/drawing/2014/main" id="{D42F2F53-6F6B-9A5D-9131-806700F0A564}"/>
                  </a:ext>
                </a:extLst>
              </p:cNvPr>
              <p:cNvSpPr txBox="1">
                <a:spLocks noRot="1" noChangeAspect="1" noMove="1" noResize="1" noEditPoints="1" noAdjustHandles="1" noChangeArrowheads="1" noChangeShapeType="1" noTextEdit="1"/>
              </p:cNvSpPr>
              <p:nvPr/>
            </p:nvSpPr>
            <p:spPr>
              <a:xfrm>
                <a:off x="4114800" y="2971800"/>
                <a:ext cx="2000548" cy="276999"/>
              </a:xfrm>
              <a:prstGeom prst="rect">
                <a:avLst/>
              </a:prstGeom>
              <a:blipFill>
                <a:blip r:embed="rId3"/>
                <a:stretch>
                  <a:fillRect l="-3797" t="-9091" r="-2532"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C20AF0-7E69-778B-B51C-2583252DB776}"/>
                  </a:ext>
                </a:extLst>
              </p:cNvPr>
              <p:cNvSpPr txBox="1"/>
              <p:nvPr/>
            </p:nvSpPr>
            <p:spPr>
              <a:xfrm>
                <a:off x="1040130" y="5532120"/>
                <a:ext cx="217551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chemeClr val="bg1"/>
                          </a:solidFill>
                          <a:latin typeface="Cambria Math" panose="02040503050406030204" pitchFamily="18" charset="0"/>
                        </a:rPr>
                        <m:t>𝑢</m:t>
                      </m:r>
                      <m:r>
                        <a:rPr lang="en-US" sz="3000" b="0" i="1" smtClean="0">
                          <a:solidFill>
                            <a:schemeClr val="bg1"/>
                          </a:solidFill>
                          <a:latin typeface="Cambria Math" panose="02040503050406030204" pitchFamily="18" charset="0"/>
                        </a:rPr>
                        <m:t>=</m:t>
                      </m:r>
                      <m:acc>
                        <m:accPr>
                          <m:chr m:val="̅"/>
                          <m:ctrlPr>
                            <a:rPr lang="en-US" sz="3000" b="0" i="1" smtClean="0">
                              <a:solidFill>
                                <a:schemeClr val="bg1"/>
                              </a:solidFill>
                              <a:latin typeface="Cambria Math" panose="02040503050406030204" pitchFamily="18" charset="0"/>
                            </a:rPr>
                          </m:ctrlPr>
                        </m:accPr>
                        <m:e>
                          <m:r>
                            <a:rPr lang="en-US" sz="3000" b="0" i="1" smtClean="0">
                              <a:solidFill>
                                <a:schemeClr val="bg1"/>
                              </a:solidFill>
                              <a:latin typeface="Cambria Math" panose="02040503050406030204" pitchFamily="18" charset="0"/>
                            </a:rPr>
                            <m:t>𝑢</m:t>
                          </m:r>
                        </m:e>
                      </m:acc>
                      <m:r>
                        <a:rPr lang="en-US" sz="3000" b="0" i="1" smtClean="0">
                          <a:solidFill>
                            <a:schemeClr val="bg1"/>
                          </a:solidFill>
                          <a:latin typeface="Cambria Math" panose="02040503050406030204" pitchFamily="18" charset="0"/>
                        </a:rPr>
                        <m:t>+</m:t>
                      </m:r>
                      <m:sSup>
                        <m:sSupPr>
                          <m:ctrlPr>
                            <a:rPr lang="en-US" sz="3000" b="0" i="1" smtClean="0">
                              <a:solidFill>
                                <a:schemeClr val="bg1"/>
                              </a:solidFill>
                              <a:latin typeface="Cambria Math" panose="02040503050406030204" pitchFamily="18" charset="0"/>
                            </a:rPr>
                          </m:ctrlPr>
                        </m:sSupPr>
                        <m:e>
                          <m:r>
                            <a:rPr lang="en-US" sz="3000" b="0" i="1" smtClean="0">
                              <a:solidFill>
                                <a:schemeClr val="bg1"/>
                              </a:solidFill>
                              <a:latin typeface="Cambria Math" panose="02040503050406030204" pitchFamily="18" charset="0"/>
                            </a:rPr>
                            <m:t>𝑢</m:t>
                          </m:r>
                        </m:e>
                        <m:sup>
                          <m:r>
                            <a:rPr lang="en-US" sz="3000" b="0" i="1" smtClean="0">
                              <a:solidFill>
                                <a:schemeClr val="bg1"/>
                              </a:solidFill>
                              <a:latin typeface="Cambria Math" panose="02040503050406030204" pitchFamily="18" charset="0"/>
                            </a:rPr>
                            <m:t>′</m:t>
                          </m:r>
                        </m:sup>
                      </m:sSup>
                    </m:oMath>
                  </m:oMathPara>
                </a14:m>
                <a:endParaRPr lang="en-US" sz="3000" dirty="0">
                  <a:solidFill>
                    <a:schemeClr val="bg1"/>
                  </a:solidFill>
                </a:endParaRPr>
              </a:p>
            </p:txBody>
          </p:sp>
        </mc:Choice>
        <mc:Fallback xmlns="">
          <p:sp>
            <p:nvSpPr>
              <p:cNvPr id="3" name="TextBox 2">
                <a:extLst>
                  <a:ext uri="{FF2B5EF4-FFF2-40B4-BE49-F238E27FC236}">
                    <a16:creationId xmlns:a16="http://schemas.microsoft.com/office/drawing/2014/main" id="{DFC20AF0-7E69-778B-B51C-2583252DB776}"/>
                  </a:ext>
                </a:extLst>
              </p:cNvPr>
              <p:cNvSpPr txBox="1">
                <a:spLocks noRot="1" noChangeAspect="1" noMove="1" noResize="1" noEditPoints="1" noAdjustHandles="1" noChangeArrowheads="1" noChangeShapeType="1" noTextEdit="1"/>
              </p:cNvSpPr>
              <p:nvPr/>
            </p:nvSpPr>
            <p:spPr>
              <a:xfrm>
                <a:off x="1040130" y="5532120"/>
                <a:ext cx="2175510" cy="461665"/>
              </a:xfrm>
              <a:prstGeom prst="rect">
                <a:avLst/>
              </a:prstGeom>
              <a:blipFill>
                <a:blip r:embed="rId4"/>
                <a:stretch>
                  <a:fillRect b="-810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B3E2F224-D429-3199-BB1B-51B3D89BDDC2}"/>
              </a:ext>
            </a:extLst>
          </p:cNvPr>
          <p:cNvPicPr>
            <a:picLocks noChangeAspect="1"/>
          </p:cNvPicPr>
          <p:nvPr/>
        </p:nvPicPr>
        <p:blipFill>
          <a:blip r:embed="rId2"/>
          <a:srcRect l="3521" r="9389"/>
          <a:stretch>
            <a:fillRect/>
          </a:stretch>
        </p:blipFill>
        <p:spPr>
          <a:xfrm>
            <a:off x="627321" y="572420"/>
            <a:ext cx="7889358" cy="5435364"/>
          </a:xfrm>
          <a:prstGeom prst="rect">
            <a:avLst/>
          </a:prstGeom>
          <a:ln w="12700">
            <a:noFill/>
          </a:ln>
        </p:spPr>
      </p:pic>
      <p:sp>
        <p:nvSpPr>
          <p:cNvPr id="4" name="TextBox 3">
            <a:extLst>
              <a:ext uri="{FF2B5EF4-FFF2-40B4-BE49-F238E27FC236}">
                <a16:creationId xmlns:a16="http://schemas.microsoft.com/office/drawing/2014/main" id="{0DC1B07B-0F46-4839-9E4B-D3D9FC5A0EFC}"/>
              </a:ext>
            </a:extLst>
          </p:cNvPr>
          <p:cNvSpPr txBox="1"/>
          <p:nvPr/>
        </p:nvSpPr>
        <p:spPr>
          <a:xfrm>
            <a:off x="457199" y="341852"/>
            <a:ext cx="8059480"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This is what the energy containing portion of real turbulence can look like in the boundary layer from perspective of upward viewing Doppler lidar.</a:t>
            </a:r>
          </a:p>
        </p:txBody>
      </p:sp>
      <p:sp>
        <p:nvSpPr>
          <p:cNvPr id="6" name="Down Arrow 5">
            <a:extLst>
              <a:ext uri="{FF2B5EF4-FFF2-40B4-BE49-F238E27FC236}">
                <a16:creationId xmlns:a16="http://schemas.microsoft.com/office/drawing/2014/main" id="{C721B302-BE39-8245-5D5E-289BC0A610E0}"/>
              </a:ext>
            </a:extLst>
          </p:cNvPr>
          <p:cNvSpPr/>
          <p:nvPr/>
        </p:nvSpPr>
        <p:spPr>
          <a:xfrm rot="10800000">
            <a:off x="2592100" y="3167078"/>
            <a:ext cx="202019" cy="1596223"/>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62771731-9265-518D-A922-0399D08838F4}"/>
              </a:ext>
            </a:extLst>
          </p:cNvPr>
          <p:cNvSpPr/>
          <p:nvPr/>
        </p:nvSpPr>
        <p:spPr>
          <a:xfrm>
            <a:off x="2312282" y="2988318"/>
            <a:ext cx="117409" cy="1026041"/>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13944CF-1D1D-1605-4221-E96349B7B9AC}"/>
              </a:ext>
            </a:extLst>
          </p:cNvPr>
          <p:cNvSpPr/>
          <p:nvPr/>
        </p:nvSpPr>
        <p:spPr>
          <a:xfrm>
            <a:off x="1989274" y="3081406"/>
            <a:ext cx="161725" cy="383321"/>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AE070224-08DF-96BF-76FD-78AABAF84E9D}"/>
              </a:ext>
            </a:extLst>
          </p:cNvPr>
          <p:cNvSpPr/>
          <p:nvPr/>
        </p:nvSpPr>
        <p:spPr>
          <a:xfrm rot="10800000">
            <a:off x="2402152" y="3116825"/>
            <a:ext cx="93913" cy="1026041"/>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5CE39B9-33F2-057D-0AF1-5A583CD70281}"/>
              </a:ext>
            </a:extLst>
          </p:cNvPr>
          <p:cNvSpPr/>
          <p:nvPr/>
        </p:nvSpPr>
        <p:spPr>
          <a:xfrm>
            <a:off x="2482404" y="3167078"/>
            <a:ext cx="117409" cy="1026041"/>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24326CBA-FE02-42CC-B566-321204C021DD}"/>
              </a:ext>
            </a:extLst>
          </p:cNvPr>
          <p:cNvSpPr/>
          <p:nvPr/>
        </p:nvSpPr>
        <p:spPr>
          <a:xfrm>
            <a:off x="1862111" y="3210946"/>
            <a:ext cx="143038" cy="1431706"/>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D7325109-84DA-8A4B-C81E-7AF0A07B5662}"/>
              </a:ext>
            </a:extLst>
          </p:cNvPr>
          <p:cNvSpPr/>
          <p:nvPr/>
        </p:nvSpPr>
        <p:spPr>
          <a:xfrm rot="10800000">
            <a:off x="1799872" y="3081405"/>
            <a:ext cx="85060" cy="587520"/>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9EB3457E-2220-0063-0427-AD0451FC490A}"/>
              </a:ext>
            </a:extLst>
          </p:cNvPr>
          <p:cNvSpPr/>
          <p:nvPr/>
        </p:nvSpPr>
        <p:spPr>
          <a:xfrm rot="10800000">
            <a:off x="1627063" y="3042325"/>
            <a:ext cx="117409" cy="587520"/>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A3AFF715-3E33-EF26-BE45-70E0BF5027DE}"/>
              </a:ext>
            </a:extLst>
          </p:cNvPr>
          <p:cNvSpPr/>
          <p:nvPr/>
        </p:nvSpPr>
        <p:spPr>
          <a:xfrm>
            <a:off x="1741113" y="3032800"/>
            <a:ext cx="68285" cy="383321"/>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1CA155CA-23F1-4F38-714B-FA3F9628E0AA}"/>
              </a:ext>
            </a:extLst>
          </p:cNvPr>
          <p:cNvSpPr/>
          <p:nvPr/>
        </p:nvSpPr>
        <p:spPr>
          <a:xfrm>
            <a:off x="1567229" y="3019285"/>
            <a:ext cx="68285" cy="383321"/>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F6FE8268-4AD0-E282-4FD8-564F9C6E7A60}"/>
              </a:ext>
            </a:extLst>
          </p:cNvPr>
          <p:cNvSpPr/>
          <p:nvPr/>
        </p:nvSpPr>
        <p:spPr>
          <a:xfrm>
            <a:off x="1554978" y="3725772"/>
            <a:ext cx="68285" cy="383321"/>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4F7D8F28-E099-2D29-726F-5731412ED6FA}"/>
              </a:ext>
            </a:extLst>
          </p:cNvPr>
          <p:cNvSpPr/>
          <p:nvPr/>
        </p:nvSpPr>
        <p:spPr>
          <a:xfrm rot="10800000">
            <a:off x="1615549" y="3725772"/>
            <a:ext cx="117409" cy="587520"/>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B6949DFE-E07B-406B-C8F1-1A473CD487A8}"/>
              </a:ext>
            </a:extLst>
          </p:cNvPr>
          <p:cNvSpPr/>
          <p:nvPr/>
        </p:nvSpPr>
        <p:spPr>
          <a:xfrm rot="10800000">
            <a:off x="2225772" y="3092578"/>
            <a:ext cx="85060" cy="587520"/>
          </a:xfrm>
          <a:prstGeom prst="downArrow">
            <a:avLst/>
          </a:prstGeom>
          <a:solidFill>
            <a:schemeClr val="bg1">
              <a:alpha val="50000"/>
            </a:schemeClr>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DE84B831-3B17-895F-732A-82BB0F32E07B}"/>
              </a:ext>
            </a:extLst>
          </p:cNvPr>
          <p:cNvSpPr/>
          <p:nvPr/>
        </p:nvSpPr>
        <p:spPr>
          <a:xfrm flipH="1">
            <a:off x="3969927" y="3386086"/>
            <a:ext cx="1807285" cy="847281"/>
          </a:xfrm>
          <a:prstGeom prst="rightArrow">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 ≈ 5 m s</a:t>
            </a:r>
            <a:r>
              <a:rPr lang="en-US" baseline="30000" dirty="0"/>
              <a:t>-1</a:t>
            </a:r>
            <a:endParaRPr lang="en-US" dirty="0"/>
          </a:p>
        </p:txBody>
      </p:sp>
      <p:sp>
        <p:nvSpPr>
          <p:cNvPr id="22" name="TextBox 21">
            <a:extLst>
              <a:ext uri="{FF2B5EF4-FFF2-40B4-BE49-F238E27FC236}">
                <a16:creationId xmlns:a16="http://schemas.microsoft.com/office/drawing/2014/main" id="{6F48F046-64C6-2074-F812-E5DE2C333FB3}"/>
              </a:ext>
            </a:extLst>
          </p:cNvPr>
          <p:cNvSpPr txBox="1"/>
          <p:nvPr/>
        </p:nvSpPr>
        <p:spPr>
          <a:xfrm>
            <a:off x="457199" y="5959961"/>
            <a:ext cx="7550193" cy="646331"/>
          </a:xfrm>
          <a:prstGeom prst="rect">
            <a:avLst/>
          </a:prstGeom>
          <a:noFill/>
        </p:spPr>
        <p:txBody>
          <a:bodyPr wrap="square">
            <a:spAutoFit/>
          </a:bodyPr>
          <a:lstStyle/>
          <a:p>
            <a:r>
              <a:rPr lang="en-US" dirty="0">
                <a:solidFill>
                  <a:schemeClr val="bg1"/>
                </a:solidFill>
                <a:latin typeface="MgOpen Cosmetica" panose="020B0500000300020003" pitchFamily="34" charset="0"/>
              </a:rPr>
              <a:t>For flow of 5 m s</a:t>
            </a:r>
            <a:r>
              <a:rPr lang="en-US" baseline="30000" dirty="0">
                <a:solidFill>
                  <a:schemeClr val="bg1"/>
                </a:solidFill>
                <a:latin typeface="MgOpen Cosmetica" panose="020B0500000300020003" pitchFamily="34" charset="0"/>
              </a:rPr>
              <a:t>-1</a:t>
            </a:r>
            <a:r>
              <a:rPr lang="en-US" dirty="0">
                <a:solidFill>
                  <a:schemeClr val="bg1"/>
                </a:solidFill>
                <a:latin typeface="MgOpen Cosmetica" panose="020B0500000300020003" pitchFamily="34" charset="0"/>
              </a:rPr>
              <a:t>, energy containing eddies are O(100m) across. Not resolved in models </a:t>
            </a:r>
            <a:r>
              <a:rPr lang="en-US" i="1" u="sng" dirty="0">
                <a:solidFill>
                  <a:schemeClr val="bg1"/>
                </a:solidFill>
                <a:latin typeface="MgOpen Cosmetica" panose="020B0500000300020003" pitchFamily="34" charset="0"/>
              </a:rPr>
              <a:t>or</a:t>
            </a:r>
            <a:r>
              <a:rPr lang="en-US" i="1" dirty="0">
                <a:solidFill>
                  <a:schemeClr val="bg1"/>
                </a:solidFill>
                <a:latin typeface="MgOpen Cosmetica" panose="020B0500000300020003" pitchFamily="34" charset="0"/>
              </a:rPr>
              <a:t> </a:t>
            </a:r>
            <a:r>
              <a:rPr lang="en-US" dirty="0">
                <a:solidFill>
                  <a:schemeClr val="bg1"/>
                </a:solidFill>
                <a:latin typeface="MgOpen Cosmetica" panose="020B0500000300020003" pitchFamily="34" charset="0"/>
              </a:rPr>
              <a:t>observations.</a:t>
            </a:r>
            <a:endParaRPr lang="en-US" dirty="0"/>
          </a:p>
        </p:txBody>
      </p:sp>
    </p:spTree>
    <p:extLst>
      <p:ext uri="{BB962C8B-B14F-4D97-AF65-F5344CB8AC3E}">
        <p14:creationId xmlns:p14="http://schemas.microsoft.com/office/powerpoint/2010/main" val="370826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746124"/>
            <a:ext cx="8229600" cy="685800"/>
          </a:xfrm>
        </p:spPr>
        <p:txBody>
          <a:bodyPr>
            <a:noAutofit/>
          </a:bodyPr>
          <a:lstStyle/>
          <a:p>
            <a:pPr eaLnBrk="1" hangingPunct="1">
              <a:defRPr/>
            </a:pPr>
            <a:r>
              <a:rPr lang="en-US" dirty="0">
                <a:solidFill>
                  <a:schemeClr val="bg1"/>
                </a:solidFill>
              </a:rPr>
              <a:t>Land Surface Parameterization</a:t>
            </a:r>
            <a:br>
              <a:rPr lang="en-US" dirty="0">
                <a:solidFill>
                  <a:schemeClr val="bg1"/>
                </a:solidFill>
              </a:rPr>
            </a:br>
            <a:endParaRPr lang="en-US" dirty="0">
              <a:solidFill>
                <a:schemeClr val="bg1"/>
              </a:solidFill>
            </a:endParaRPr>
          </a:p>
        </p:txBody>
      </p:sp>
      <p:sp>
        <p:nvSpPr>
          <p:cNvPr id="107523" name="Rectangle 3"/>
          <p:cNvSpPr>
            <a:spLocks noGrp="1" noChangeArrowheads="1"/>
          </p:cNvSpPr>
          <p:nvPr>
            <p:ph type="body" idx="1"/>
          </p:nvPr>
        </p:nvSpPr>
        <p:spPr>
          <a:xfrm>
            <a:off x="457200" y="4678363"/>
            <a:ext cx="8229600" cy="1798637"/>
          </a:xfrm>
        </p:spPr>
        <p:txBody>
          <a:bodyPr/>
          <a:lstStyle/>
          <a:p>
            <a:pPr eaLnBrk="1" hangingPunct="1">
              <a:lnSpc>
                <a:spcPct val="90000"/>
              </a:lnSpc>
            </a:pPr>
            <a:r>
              <a:rPr lang="en-US" altLang="en-US" dirty="0">
                <a:solidFill>
                  <a:schemeClr val="bg1"/>
                </a:solidFill>
              </a:rPr>
              <a:t>Surface processes are important to model properly, because they determine the net surface energy balance, which determines surface temperature and PBL characteristics.</a:t>
            </a:r>
          </a:p>
        </p:txBody>
      </p:sp>
      <p:pic>
        <p:nvPicPr>
          <p:cNvPr id="107524" name="Picture 4" descr="sfcr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76400"/>
            <a:ext cx="4760912"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Slide Number Placeholder 1"/>
          <p:cNvSpPr>
            <a:spLocks noGrp="1"/>
          </p:cNvSpPr>
          <p:nvPr>
            <p:ph type="sldNum" sz="quarter" idx="12"/>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FE769B23-52B2-46F6-A8C0-7100EEFFBE62}" type="slidenum">
              <a:rPr lang="en-US" altLang="en-US" smtClean="0"/>
              <a:pPr eaLnBrk="1" hangingPunct="1"/>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E97AC9-391A-7C4F-B373-CF67C3A4EFB5}"/>
              </a:ext>
            </a:extLst>
          </p:cNvPr>
          <p:cNvPicPr>
            <a:picLocks noChangeAspect="1"/>
          </p:cNvPicPr>
          <p:nvPr/>
        </p:nvPicPr>
        <p:blipFill>
          <a:blip r:embed="rId3"/>
          <a:stretch>
            <a:fillRect/>
          </a:stretch>
        </p:blipFill>
        <p:spPr>
          <a:xfrm>
            <a:off x="884852" y="136525"/>
            <a:ext cx="6990184" cy="6366060"/>
          </a:xfrm>
          <a:prstGeom prst="rect">
            <a:avLst/>
          </a:prstGeom>
        </p:spPr>
      </p:pic>
      <p:sp>
        <p:nvSpPr>
          <p:cNvPr id="9" name="Rectangle 8">
            <a:extLst>
              <a:ext uri="{FF2B5EF4-FFF2-40B4-BE49-F238E27FC236}">
                <a16:creationId xmlns:a16="http://schemas.microsoft.com/office/drawing/2014/main" id="{0A3A3314-B377-7047-926F-334FF9DD04E5}"/>
              </a:ext>
            </a:extLst>
          </p:cNvPr>
          <p:cNvSpPr/>
          <p:nvPr/>
        </p:nvSpPr>
        <p:spPr bwMode="auto">
          <a:xfrm>
            <a:off x="6592078" y="2659225"/>
            <a:ext cx="663086" cy="88640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060B21B8-27B5-EB4E-A343-8066747672FF}"/>
              </a:ext>
            </a:extLst>
          </p:cNvPr>
          <p:cNvSpPr/>
          <p:nvPr/>
        </p:nvSpPr>
        <p:spPr bwMode="auto">
          <a:xfrm>
            <a:off x="4048401" y="2526144"/>
            <a:ext cx="953090" cy="751633"/>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F7D62A74-953C-684F-A9F1-CD4930B54A70}"/>
              </a:ext>
            </a:extLst>
          </p:cNvPr>
          <p:cNvSpPr/>
          <p:nvPr/>
        </p:nvSpPr>
        <p:spPr bwMode="auto">
          <a:xfrm>
            <a:off x="4979883" y="2169697"/>
            <a:ext cx="1203861" cy="132164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D2CCA0CE-5C4B-584C-BD4B-C6FFB16FA761}"/>
              </a:ext>
            </a:extLst>
          </p:cNvPr>
          <p:cNvSpPr/>
          <p:nvPr/>
        </p:nvSpPr>
        <p:spPr bwMode="auto">
          <a:xfrm>
            <a:off x="2431586" y="1911079"/>
            <a:ext cx="1429214" cy="163455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122D66E5-4034-074A-9903-4E0BF5034B34}"/>
              </a:ext>
            </a:extLst>
          </p:cNvPr>
          <p:cNvSpPr/>
          <p:nvPr/>
        </p:nvSpPr>
        <p:spPr bwMode="auto">
          <a:xfrm>
            <a:off x="6305751" y="2325466"/>
            <a:ext cx="746214" cy="394643"/>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3C81F70E-0FAB-0C44-ADAE-16249C36E5AF}"/>
              </a:ext>
            </a:extLst>
          </p:cNvPr>
          <p:cNvSpPr/>
          <p:nvPr/>
        </p:nvSpPr>
        <p:spPr bwMode="auto">
          <a:xfrm>
            <a:off x="7084573" y="2010086"/>
            <a:ext cx="746213" cy="394643"/>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483476"/>
            <a:ext cx="8229600" cy="1143000"/>
          </a:xfrm>
        </p:spPr>
        <p:txBody>
          <a:bodyPr>
            <a:noAutofit/>
          </a:bodyPr>
          <a:lstStyle/>
          <a:p>
            <a:pPr eaLnBrk="1" hangingPunct="1">
              <a:defRPr/>
            </a:pPr>
            <a:r>
              <a:rPr lang="en-US" dirty="0">
                <a:solidFill>
                  <a:schemeClr val="bg1"/>
                </a:solidFill>
              </a:rPr>
              <a:t>Gravity Wave Drag Parameterization</a:t>
            </a:r>
            <a:br>
              <a:rPr lang="en-US" dirty="0">
                <a:solidFill>
                  <a:schemeClr val="bg1"/>
                </a:solidFill>
              </a:rPr>
            </a:br>
            <a:endParaRPr lang="en-US" dirty="0">
              <a:solidFill>
                <a:schemeClr val="bg1"/>
              </a:solidFill>
            </a:endParaRPr>
          </a:p>
        </p:txBody>
      </p:sp>
      <p:sp>
        <p:nvSpPr>
          <p:cNvPr id="107523" name="Rectangle 3"/>
          <p:cNvSpPr>
            <a:spLocks noGrp="1" noChangeArrowheads="1"/>
          </p:cNvSpPr>
          <p:nvPr>
            <p:ph type="body" idx="1"/>
          </p:nvPr>
        </p:nvSpPr>
        <p:spPr>
          <a:xfrm>
            <a:off x="457200" y="1731579"/>
            <a:ext cx="8229600" cy="3962400"/>
          </a:xfrm>
        </p:spPr>
        <p:txBody>
          <a:bodyPr>
            <a:normAutofit fontScale="85000" lnSpcReduction="20000"/>
          </a:bodyPr>
          <a:lstStyle/>
          <a:p>
            <a:pPr eaLnBrk="1" hangingPunct="1">
              <a:lnSpc>
                <a:spcPct val="90000"/>
              </a:lnSpc>
            </a:pPr>
            <a:r>
              <a:rPr lang="en-US" altLang="en-US" dirty="0">
                <a:solidFill>
                  <a:schemeClr val="bg1"/>
                </a:solidFill>
                <a:latin typeface="Calibri" panose="020F0502020204030204" pitchFamily="34" charset="0"/>
                <a:cs typeface="Calibri" panose="020F0502020204030204" pitchFamily="34" charset="0"/>
              </a:rPr>
              <a:t>Numerical models typically require a parameterization for the effects of sub-grid scale gravity waves on the grid-scale flow</a:t>
            </a:r>
          </a:p>
          <a:p>
            <a:pPr eaLnBrk="1" hangingPunct="1">
              <a:lnSpc>
                <a:spcPct val="90000"/>
              </a:lnSpc>
            </a:pPr>
            <a:endParaRPr lang="en-US" altLang="en-US" dirty="0">
              <a:solidFill>
                <a:schemeClr val="bg1"/>
              </a:solidFill>
              <a:latin typeface="Calibri" panose="020F0502020204030204" pitchFamily="34" charset="0"/>
              <a:cs typeface="Calibri" panose="020F0502020204030204" pitchFamily="34" charset="0"/>
            </a:endParaRPr>
          </a:p>
          <a:p>
            <a:pPr eaLnBrk="1" hangingPunct="1">
              <a:lnSpc>
                <a:spcPct val="90000"/>
              </a:lnSpc>
            </a:pPr>
            <a:r>
              <a:rPr lang="en-US" altLang="en-US" dirty="0">
                <a:solidFill>
                  <a:schemeClr val="bg1"/>
                </a:solidFill>
                <a:latin typeface="Calibri" panose="020F0502020204030204" pitchFamily="34" charset="0"/>
                <a:cs typeface="Calibri" panose="020F0502020204030204" pitchFamily="34" charset="0"/>
              </a:rPr>
              <a:t>Sub-grid-scale orographic or non-orographic gravity waves can propagate vertically and deposit their momentum when then they break. This leads to acceleration or drag on the grid-scale flow</a:t>
            </a:r>
          </a:p>
          <a:p>
            <a:pPr eaLnBrk="1" hangingPunct="1">
              <a:lnSpc>
                <a:spcPct val="90000"/>
              </a:lnSpc>
            </a:pPr>
            <a:endParaRPr lang="en-US" altLang="en-US" dirty="0">
              <a:solidFill>
                <a:schemeClr val="bg1"/>
              </a:solidFill>
              <a:latin typeface="Calibri" panose="020F0502020204030204" pitchFamily="34" charset="0"/>
              <a:cs typeface="Calibri" panose="020F0502020204030204" pitchFamily="34" charset="0"/>
            </a:endParaRPr>
          </a:p>
          <a:p>
            <a:pPr eaLnBrk="1" hangingPunct="1">
              <a:lnSpc>
                <a:spcPct val="90000"/>
              </a:lnSpc>
            </a:pPr>
            <a:r>
              <a:rPr lang="en-US" altLang="en-US" dirty="0">
                <a:solidFill>
                  <a:schemeClr val="bg1"/>
                </a:solidFill>
                <a:latin typeface="Calibri" panose="020F0502020204030204" pitchFamily="34" charset="0"/>
                <a:cs typeface="Calibri" panose="020F0502020204030204" pitchFamily="34" charset="0"/>
              </a:rPr>
              <a:t>Gravity wave drag parameterization is designed to approximate the effect on the resolved flow of the gravity wave drag that would be generated by unresolved </a:t>
            </a:r>
            <a:r>
              <a:rPr lang="en-US" altLang="en-US" dirty="0" err="1">
                <a:solidFill>
                  <a:schemeClr val="bg1"/>
                </a:solidFill>
                <a:latin typeface="Calibri" panose="020F0502020204030204" pitchFamily="34" charset="0"/>
                <a:cs typeface="Calibri" panose="020F0502020204030204" pitchFamily="34" charset="0"/>
              </a:rPr>
              <a:t>subgrid</a:t>
            </a:r>
            <a:r>
              <a:rPr lang="en-US" altLang="en-US" dirty="0">
                <a:solidFill>
                  <a:schemeClr val="bg1"/>
                </a:solidFill>
                <a:latin typeface="Calibri" panose="020F0502020204030204" pitchFamily="34" charset="0"/>
                <a:cs typeface="Calibri" panose="020F0502020204030204" pitchFamily="34" charset="0"/>
              </a:rPr>
              <a:t>-scale topography or non-orographic sources in an atmospheric model</a:t>
            </a:r>
          </a:p>
        </p:txBody>
      </p:sp>
      <p:sp>
        <p:nvSpPr>
          <p:cNvPr id="107525" name="Slide Number Placeholder 1"/>
          <p:cNvSpPr>
            <a:spLocks noGrp="1"/>
          </p:cNvSpPr>
          <p:nvPr>
            <p:ph type="sldNum" sz="quarter" idx="12"/>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FE769B23-52B2-46F6-A8C0-7100EEFFBE62}" type="slidenum">
              <a:rPr lang="en-US" altLang="en-US" smtClean="0"/>
              <a:pPr eaLnBrk="1" hangingPunct="1"/>
              <a:t>24</a:t>
            </a:fld>
            <a:endParaRPr lang="en-US" altLang="en-US" dirty="0"/>
          </a:p>
        </p:txBody>
      </p:sp>
    </p:spTree>
    <p:extLst>
      <p:ext uri="{BB962C8B-B14F-4D97-AF65-F5344CB8AC3E}">
        <p14:creationId xmlns:p14="http://schemas.microsoft.com/office/powerpoint/2010/main" val="3419264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3D198E0-20B8-15F9-6252-844AF11350E1}"/>
            </a:ext>
          </a:extLst>
        </p:cNvPr>
        <p:cNvGrpSpPr/>
        <p:nvPr/>
      </p:nvGrpSpPr>
      <p:grpSpPr>
        <a:xfrm>
          <a:off x="0" y="0"/>
          <a:ext cx="0" cy="0"/>
          <a:chOff x="0" y="0"/>
          <a:chExt cx="0" cy="0"/>
        </a:xfrm>
      </p:grpSpPr>
      <p:graphicFrame>
        <p:nvGraphicFramePr>
          <p:cNvPr id="2" name="Group 97">
            <a:extLst>
              <a:ext uri="{FF2B5EF4-FFF2-40B4-BE49-F238E27FC236}">
                <a16:creationId xmlns:a16="http://schemas.microsoft.com/office/drawing/2014/main" id="{3867C1B3-912D-C1D0-D451-04A18E72C3AD}"/>
              </a:ext>
            </a:extLst>
          </p:cNvPr>
          <p:cNvGraphicFramePr>
            <a:graphicFrameLocks noGrp="1"/>
          </p:cNvGraphicFramePr>
          <p:nvPr/>
        </p:nvGraphicFramePr>
        <p:xfrm>
          <a:off x="403225" y="685800"/>
          <a:ext cx="8305800" cy="5435599"/>
        </p:xfrm>
        <a:graphic>
          <a:graphicData uri="http://schemas.openxmlformats.org/drawingml/2006/table">
            <a:tbl>
              <a:tblPr/>
              <a:tblGrid>
                <a:gridCol w="40386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5791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dirty="0">
                          <a:ln>
                            <a:noFill/>
                          </a:ln>
                          <a:solidFill>
                            <a:srgbClr val="008000"/>
                          </a:solidFill>
                          <a:effectLst/>
                          <a:latin typeface="Arial" charset="0"/>
                        </a:rPr>
                        <a:t>Model</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accent2"/>
                          </a:solidFill>
                          <a:effectLst/>
                          <a:latin typeface="Arial" charset="0"/>
                        </a:rPr>
                        <a:t>Observations</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3343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8000"/>
                          </a:solidFill>
                          <a:effectLst/>
                          <a:latin typeface="Arial" charset="0"/>
                        </a:rPr>
                        <a:t>Gridded</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Arial" charset="0"/>
                        </a:rPr>
                        <a:t>Irregular</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144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8000"/>
                          </a:solidFill>
                          <a:effectLst/>
                          <a:latin typeface="Arial" charset="0"/>
                        </a:rPr>
                        <a:t>Resolves only grid scale features; </a:t>
                      </a:r>
                      <a:r>
                        <a:rPr kumimoji="0" lang="en-US" sz="2000" b="0" i="0" u="none" strike="noStrike" cap="none" normalizeH="0" baseline="0" dirty="0" err="1">
                          <a:ln>
                            <a:noFill/>
                          </a:ln>
                          <a:solidFill>
                            <a:srgbClr val="008000"/>
                          </a:solidFill>
                          <a:effectLst/>
                          <a:latin typeface="Arial" charset="0"/>
                        </a:rPr>
                        <a:t>subgrid</a:t>
                      </a:r>
                      <a:r>
                        <a:rPr kumimoji="0" lang="en-US" sz="2000" b="0" i="0" u="none" strike="noStrike" cap="none" normalizeH="0" baseline="0" dirty="0">
                          <a:ln>
                            <a:noFill/>
                          </a:ln>
                          <a:solidFill>
                            <a:srgbClr val="008000"/>
                          </a:solidFill>
                          <a:effectLst/>
                          <a:latin typeface="Arial" charset="0"/>
                        </a:rPr>
                        <a:t> scales are parameterized</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Arial" charset="0"/>
                        </a:rPr>
                        <a:t>Observation scales vary; may resolve subgrid processes</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144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8000"/>
                          </a:solidFill>
                          <a:effectLst/>
                          <a:latin typeface="Arial" charset="0"/>
                        </a:rPr>
                        <a:t>Balance constraints, maybe including hydrostatic balance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Arial" charset="0"/>
                        </a:rPr>
                        <a:t>Unconstrained and independent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9604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008000"/>
                          </a:solidFill>
                          <a:effectLst/>
                          <a:latin typeface="Arial" charset="0"/>
                        </a:rPr>
                        <a:t>Consistent with previous model state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Arial" charset="0"/>
                        </a:rPr>
                        <a:t>No memory of previous observations</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336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rgbClr val="008000"/>
                          </a:solidFill>
                          <a:effectLst/>
                          <a:latin typeface="Arial" charset="0"/>
                        </a:rPr>
                        <a:t>Model realistic, but diverges from truth without observations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Arial" charset="0"/>
                        </a:rPr>
                        <a:t>Real-world measurements with observation and representativeness errors</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45006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28">
            <a:extLst>
              <a:ext uri="{FF2B5EF4-FFF2-40B4-BE49-F238E27FC236}">
                <a16:creationId xmlns:a16="http://schemas.microsoft.com/office/drawing/2014/main" id="{7FAD098E-3E18-D0F6-DA91-BDB7274BF726}"/>
              </a:ext>
            </a:extLst>
          </p:cNvPr>
          <p:cNvSpPr>
            <a:spLocks noGrp="1" noChangeArrowheads="1"/>
          </p:cNvSpPr>
          <p:nvPr>
            <p:ph type="title"/>
          </p:nvPr>
        </p:nvSpPr>
        <p:spPr>
          <a:xfrm>
            <a:off x="533400" y="381000"/>
            <a:ext cx="8153400" cy="1143000"/>
          </a:xfrm>
        </p:spPr>
        <p:txBody>
          <a:bodyPr/>
          <a:lstStyle/>
          <a:p>
            <a:pPr eaLnBrk="1" hangingPunct="1"/>
            <a:r>
              <a:rPr lang="en-US" altLang="en-US" sz="4400" dirty="0">
                <a:solidFill>
                  <a:schemeClr val="bg1"/>
                </a:solidFill>
              </a:rPr>
              <a:t>Three Sources of Information</a:t>
            </a:r>
          </a:p>
        </p:txBody>
      </p:sp>
      <p:grpSp>
        <p:nvGrpSpPr>
          <p:cNvPr id="5" name="Group 29">
            <a:extLst>
              <a:ext uri="{FF2B5EF4-FFF2-40B4-BE49-F238E27FC236}">
                <a16:creationId xmlns:a16="http://schemas.microsoft.com/office/drawing/2014/main" id="{2BAAAA4E-91BE-7376-97EC-B2F8B65B3133}"/>
              </a:ext>
            </a:extLst>
          </p:cNvPr>
          <p:cNvGrpSpPr>
            <a:grpSpLocks/>
          </p:cNvGrpSpPr>
          <p:nvPr/>
        </p:nvGrpSpPr>
        <p:grpSpPr bwMode="auto">
          <a:xfrm>
            <a:off x="685800" y="1905000"/>
            <a:ext cx="2120900" cy="977900"/>
            <a:chOff x="685800" y="1905000"/>
            <a:chExt cx="2120900" cy="977900"/>
          </a:xfrm>
        </p:grpSpPr>
        <p:sp>
          <p:nvSpPr>
            <p:cNvPr id="6" name="Rectangle 6">
              <a:extLst>
                <a:ext uri="{FF2B5EF4-FFF2-40B4-BE49-F238E27FC236}">
                  <a16:creationId xmlns:a16="http://schemas.microsoft.com/office/drawing/2014/main" id="{33DEE223-45A1-F39B-6762-A9DC5D6E41CE}"/>
                </a:ext>
              </a:extLst>
            </p:cNvPr>
            <p:cNvSpPr>
              <a:spLocks noChangeArrowheads="1"/>
            </p:cNvSpPr>
            <p:nvPr/>
          </p:nvSpPr>
          <p:spPr bwMode="auto">
            <a:xfrm>
              <a:off x="685800" y="1905000"/>
              <a:ext cx="2120900" cy="977900"/>
            </a:xfrm>
            <a:prstGeom prst="rect">
              <a:avLst/>
            </a:prstGeom>
            <a:solidFill>
              <a:schemeClr val="accent6">
                <a:lumMod val="40000"/>
                <a:lumOff val="60000"/>
              </a:schemeClr>
            </a:solidFill>
            <a:ln w="38100">
              <a:solidFill>
                <a:schemeClr val="tx1"/>
              </a:solidFill>
              <a:miter lim="800000"/>
              <a:headEnd/>
              <a:tailEnd/>
            </a:ln>
          </p:spPr>
          <p:txBody>
            <a:bodyPr wrap="none" anchor="ctr"/>
            <a:lstStyle/>
            <a:p>
              <a:pPr>
                <a:defRPr/>
              </a:pPr>
              <a:endParaRPr lang="en-US"/>
            </a:p>
          </p:txBody>
        </p:sp>
        <p:sp>
          <p:nvSpPr>
            <p:cNvPr id="7" name="Rectangle 7">
              <a:extLst>
                <a:ext uri="{FF2B5EF4-FFF2-40B4-BE49-F238E27FC236}">
                  <a16:creationId xmlns:a16="http://schemas.microsoft.com/office/drawing/2014/main" id="{765D7C22-BDFD-9973-614F-9EA7BC642E2C}"/>
                </a:ext>
              </a:extLst>
            </p:cNvPr>
            <p:cNvSpPr>
              <a:spLocks noChangeArrowheads="1"/>
            </p:cNvSpPr>
            <p:nvPr/>
          </p:nvSpPr>
          <p:spPr bwMode="auto">
            <a:xfrm>
              <a:off x="692150" y="2103437"/>
              <a:ext cx="2000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har char="•"/>
                <a:defRPr sz="2400">
                  <a:solidFill>
                    <a:schemeClr val="tx1"/>
                  </a:solidFill>
                  <a:latin typeface="Times New Roman" pitchFamily="18" charset="0"/>
                </a:defRPr>
              </a:lvl1pPr>
              <a:lvl2pPr marL="742950" indent="-285750" eaLnBrk="0" hangingPunct="0">
                <a:spcBef>
                  <a:spcPct val="20000"/>
                </a:spcBef>
                <a:buChar char="–"/>
                <a:defRPr sz="2000">
                  <a:solidFill>
                    <a:schemeClr val="tx1"/>
                  </a:solidFill>
                  <a:latin typeface="Times New Roman" pitchFamily="18" charset="0"/>
                </a:defRPr>
              </a:lvl2pPr>
              <a:lvl3pPr marL="1143000" indent="-228600" eaLnBrk="0" hangingPunct="0">
                <a:spcBef>
                  <a:spcPct val="20000"/>
                </a:spcBef>
                <a:buChar char="•"/>
                <a:defRPr>
                  <a:solidFill>
                    <a:schemeClr val="tx1"/>
                  </a:solidFill>
                  <a:latin typeface="Times New Roman" pitchFamily="18" charset="0"/>
                </a:defRPr>
              </a:lvl3pPr>
              <a:lvl4pPr marL="1600200" indent="-228600" eaLnBrk="0" hangingPunct="0">
                <a:spcBef>
                  <a:spcPct val="20000"/>
                </a:spcBef>
                <a:buChar char="–"/>
                <a:defRPr>
                  <a:solidFill>
                    <a:schemeClr val="tx1"/>
                  </a:solidFill>
                  <a:latin typeface="Times New Roman" pitchFamily="18" charset="0"/>
                </a:defRPr>
              </a:lvl4pPr>
              <a:lvl5pPr marL="2057400" indent="-228600" eaLnBrk="0" hangingPunct="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spcBef>
                  <a:spcPct val="0"/>
                </a:spcBef>
                <a:buFontTx/>
                <a:buNone/>
              </a:pPr>
              <a:r>
                <a:rPr lang="en-US" altLang="en-US" sz="1800" b="1">
                  <a:latin typeface="Times" pitchFamily="18" charset="0"/>
                </a:rPr>
                <a:t>IMPERFECT</a:t>
              </a:r>
            </a:p>
            <a:p>
              <a:pPr algn="ctr">
                <a:spcBef>
                  <a:spcPct val="0"/>
                </a:spcBef>
                <a:buFontTx/>
                <a:buNone/>
              </a:pPr>
              <a:r>
                <a:rPr lang="en-US" altLang="en-US" sz="1800" b="1">
                  <a:latin typeface="Times" pitchFamily="18" charset="0"/>
                </a:rPr>
                <a:t>OBSERVATIONS</a:t>
              </a:r>
            </a:p>
          </p:txBody>
        </p:sp>
      </p:grpSp>
      <p:grpSp>
        <p:nvGrpSpPr>
          <p:cNvPr id="8" name="Group 30">
            <a:extLst>
              <a:ext uri="{FF2B5EF4-FFF2-40B4-BE49-F238E27FC236}">
                <a16:creationId xmlns:a16="http://schemas.microsoft.com/office/drawing/2014/main" id="{E09D12B5-3517-3C72-50F0-7D8FD24008C6}"/>
              </a:ext>
            </a:extLst>
          </p:cNvPr>
          <p:cNvGrpSpPr>
            <a:grpSpLocks/>
          </p:cNvGrpSpPr>
          <p:nvPr/>
        </p:nvGrpSpPr>
        <p:grpSpPr bwMode="auto">
          <a:xfrm>
            <a:off x="3352800" y="1919288"/>
            <a:ext cx="2120900" cy="977900"/>
            <a:chOff x="3352800" y="1919287"/>
            <a:chExt cx="2120900" cy="977900"/>
          </a:xfrm>
        </p:grpSpPr>
        <p:sp>
          <p:nvSpPr>
            <p:cNvPr id="9" name="Rectangle 8">
              <a:extLst>
                <a:ext uri="{FF2B5EF4-FFF2-40B4-BE49-F238E27FC236}">
                  <a16:creationId xmlns:a16="http://schemas.microsoft.com/office/drawing/2014/main" id="{E4EEB5C6-70D8-493E-0CD9-E8105CD7C19C}"/>
                </a:ext>
              </a:extLst>
            </p:cNvPr>
            <p:cNvSpPr>
              <a:spLocks noChangeArrowheads="1"/>
            </p:cNvSpPr>
            <p:nvPr/>
          </p:nvSpPr>
          <p:spPr bwMode="auto">
            <a:xfrm>
              <a:off x="3352800" y="1919287"/>
              <a:ext cx="2120900" cy="977900"/>
            </a:xfrm>
            <a:prstGeom prst="rect">
              <a:avLst/>
            </a:prstGeom>
            <a:solidFill>
              <a:schemeClr val="accent6">
                <a:lumMod val="40000"/>
                <a:lumOff val="60000"/>
              </a:schemeClr>
            </a:solidFill>
            <a:ln w="38100">
              <a:solidFill>
                <a:schemeClr val="tx1"/>
              </a:solidFill>
              <a:miter lim="800000"/>
              <a:headEnd/>
              <a:tailEnd/>
            </a:ln>
          </p:spPr>
          <p:txBody>
            <a:bodyPr wrap="none" anchor="ctr"/>
            <a:lstStyle/>
            <a:p>
              <a:pPr>
                <a:defRPr/>
              </a:pPr>
              <a:endParaRPr lang="en-US"/>
            </a:p>
          </p:txBody>
        </p:sp>
        <p:sp>
          <p:nvSpPr>
            <p:cNvPr id="10" name="Rectangle 9">
              <a:extLst>
                <a:ext uri="{FF2B5EF4-FFF2-40B4-BE49-F238E27FC236}">
                  <a16:creationId xmlns:a16="http://schemas.microsoft.com/office/drawing/2014/main" id="{DBC22DA5-92A0-DE06-9FC9-6F6CD0E936D1}"/>
                </a:ext>
              </a:extLst>
            </p:cNvPr>
            <p:cNvSpPr>
              <a:spLocks noChangeArrowheads="1"/>
            </p:cNvSpPr>
            <p:nvPr/>
          </p:nvSpPr>
          <p:spPr bwMode="auto">
            <a:xfrm>
              <a:off x="3505200" y="1981200"/>
              <a:ext cx="18605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har char="•"/>
                <a:defRPr sz="2400">
                  <a:solidFill>
                    <a:schemeClr val="tx1"/>
                  </a:solidFill>
                  <a:latin typeface="Times New Roman" pitchFamily="18" charset="0"/>
                </a:defRPr>
              </a:lvl1pPr>
              <a:lvl2pPr marL="742950" indent="-285750" eaLnBrk="0" hangingPunct="0">
                <a:spcBef>
                  <a:spcPct val="20000"/>
                </a:spcBef>
                <a:buChar char="–"/>
                <a:defRPr sz="2000">
                  <a:solidFill>
                    <a:schemeClr val="tx1"/>
                  </a:solidFill>
                  <a:latin typeface="Times New Roman" pitchFamily="18" charset="0"/>
                </a:defRPr>
              </a:lvl2pPr>
              <a:lvl3pPr marL="1143000" indent="-228600" eaLnBrk="0" hangingPunct="0">
                <a:spcBef>
                  <a:spcPct val="20000"/>
                </a:spcBef>
                <a:buChar char="•"/>
                <a:defRPr>
                  <a:solidFill>
                    <a:schemeClr val="tx1"/>
                  </a:solidFill>
                  <a:latin typeface="Times New Roman" pitchFamily="18" charset="0"/>
                </a:defRPr>
              </a:lvl3pPr>
              <a:lvl4pPr marL="1600200" indent="-228600" eaLnBrk="0" hangingPunct="0">
                <a:spcBef>
                  <a:spcPct val="20000"/>
                </a:spcBef>
                <a:buChar char="–"/>
                <a:defRPr>
                  <a:solidFill>
                    <a:schemeClr val="tx1"/>
                  </a:solidFill>
                  <a:latin typeface="Times New Roman" pitchFamily="18" charset="0"/>
                </a:defRPr>
              </a:lvl4pPr>
              <a:lvl5pPr marL="2057400" indent="-228600" eaLnBrk="0" hangingPunct="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spcBef>
                  <a:spcPct val="0"/>
                </a:spcBef>
                <a:buFontTx/>
                <a:buNone/>
              </a:pPr>
              <a:r>
                <a:rPr lang="en-US" altLang="en-US" sz="1800" b="1">
                  <a:latin typeface="Times" pitchFamily="18" charset="0"/>
                </a:rPr>
                <a:t>IMPERFECT</a:t>
              </a:r>
            </a:p>
            <a:p>
              <a:pPr algn="ctr">
                <a:spcBef>
                  <a:spcPct val="0"/>
                </a:spcBef>
                <a:buFontTx/>
                <a:buNone/>
              </a:pPr>
              <a:r>
                <a:rPr lang="en-US" altLang="en-US" sz="1800" b="1">
                  <a:latin typeface="Times" pitchFamily="18" charset="0"/>
                </a:rPr>
                <a:t>FORECAST</a:t>
              </a:r>
            </a:p>
            <a:p>
              <a:pPr algn="ctr">
                <a:spcBef>
                  <a:spcPct val="0"/>
                </a:spcBef>
                <a:buFontTx/>
                <a:buNone/>
              </a:pPr>
              <a:r>
                <a:rPr lang="en-US" altLang="en-US" sz="1800" b="1">
                  <a:latin typeface="Times" pitchFamily="18" charset="0"/>
                </a:rPr>
                <a:t>BACKGROUND</a:t>
              </a:r>
              <a:endParaRPr lang="en-US" altLang="en-US" sz="1800">
                <a:latin typeface="Times" pitchFamily="18" charset="0"/>
              </a:endParaRPr>
            </a:p>
          </p:txBody>
        </p:sp>
      </p:grpSp>
      <p:sp>
        <p:nvSpPr>
          <p:cNvPr id="11" name="Rectangle 10">
            <a:extLst>
              <a:ext uri="{FF2B5EF4-FFF2-40B4-BE49-F238E27FC236}">
                <a16:creationId xmlns:a16="http://schemas.microsoft.com/office/drawing/2014/main" id="{D7A0123E-C35E-CFD9-B05F-AE616F13A85B}"/>
              </a:ext>
            </a:extLst>
          </p:cNvPr>
          <p:cNvSpPr>
            <a:spLocks noChangeArrowheads="1"/>
          </p:cNvSpPr>
          <p:nvPr/>
        </p:nvSpPr>
        <p:spPr bwMode="auto">
          <a:xfrm>
            <a:off x="6007100" y="1928813"/>
            <a:ext cx="2451100" cy="954087"/>
          </a:xfrm>
          <a:prstGeom prst="rect">
            <a:avLst/>
          </a:prstGeom>
          <a:solidFill>
            <a:schemeClr val="accent6">
              <a:lumMod val="40000"/>
              <a:lumOff val="60000"/>
            </a:schemeClr>
          </a:solidFill>
          <a:ln w="38100">
            <a:solidFill>
              <a:schemeClr val="tx1"/>
            </a:solidFill>
            <a:miter lim="800000"/>
            <a:headEnd/>
            <a:tailEnd/>
          </a:ln>
        </p:spPr>
        <p:txBody>
          <a:bodyPr lIns="92075" tIns="46038" rIns="92075" bIns="46038">
            <a:spAutoFit/>
          </a:bodyPr>
          <a:lstStyle/>
          <a:p>
            <a:pPr algn="ctr" eaLnBrk="0" hangingPunct="0">
              <a:defRPr/>
            </a:pPr>
            <a:r>
              <a:rPr lang="en-US" sz="1800" b="1" dirty="0">
                <a:latin typeface="Times" pitchFamily="18" charset="0"/>
              </a:rPr>
              <a:t>ERROR</a:t>
            </a:r>
            <a:r>
              <a:rPr lang="en-US" sz="2000" b="1" dirty="0">
                <a:latin typeface="Times" pitchFamily="18" charset="0"/>
              </a:rPr>
              <a:t> </a:t>
            </a:r>
            <a:r>
              <a:rPr lang="en-US" sz="1800" b="1" dirty="0">
                <a:latin typeface="Times" pitchFamily="18" charset="0"/>
              </a:rPr>
              <a:t>STATISTICS</a:t>
            </a:r>
          </a:p>
          <a:p>
            <a:pPr algn="ctr" eaLnBrk="0" hangingPunct="0">
              <a:defRPr/>
            </a:pPr>
            <a:r>
              <a:rPr lang="en-US" sz="1800" b="1" dirty="0">
                <a:latin typeface="Times" pitchFamily="18" charset="0"/>
              </a:rPr>
              <a:t>DESCRIBING</a:t>
            </a:r>
          </a:p>
          <a:p>
            <a:pPr algn="ctr" eaLnBrk="0" hangingPunct="0">
              <a:defRPr/>
            </a:pPr>
            <a:r>
              <a:rPr lang="en-US" sz="1800" b="1" dirty="0">
                <a:latin typeface="Times" pitchFamily="18" charset="0"/>
              </a:rPr>
              <a:t>IMPERFECTIONS</a:t>
            </a:r>
          </a:p>
        </p:txBody>
      </p:sp>
      <p:sp>
        <p:nvSpPr>
          <p:cNvPr id="12" name="Rectangle 11">
            <a:extLst>
              <a:ext uri="{FF2B5EF4-FFF2-40B4-BE49-F238E27FC236}">
                <a16:creationId xmlns:a16="http://schemas.microsoft.com/office/drawing/2014/main" id="{485FE7D3-CF4E-C5EF-E37E-067EB5C37C45}"/>
              </a:ext>
            </a:extLst>
          </p:cNvPr>
          <p:cNvSpPr>
            <a:spLocks noChangeArrowheads="1"/>
          </p:cNvSpPr>
          <p:nvPr/>
        </p:nvSpPr>
        <p:spPr bwMode="auto">
          <a:xfrm>
            <a:off x="1676400" y="4813300"/>
            <a:ext cx="5410200" cy="1206500"/>
          </a:xfrm>
          <a:prstGeom prst="rect">
            <a:avLst/>
          </a:prstGeom>
          <a:solidFill>
            <a:schemeClr val="accent6">
              <a:lumMod val="40000"/>
              <a:lumOff val="60000"/>
            </a:schemeClr>
          </a:solidFill>
          <a:ln w="38100">
            <a:solidFill>
              <a:schemeClr val="tx1"/>
            </a:solidFill>
            <a:miter lim="800000"/>
            <a:headEnd/>
            <a:tailEnd/>
          </a:ln>
        </p:spPr>
        <p:txBody>
          <a:bodyPr wrap="none" anchor="ctr"/>
          <a:lstStyle/>
          <a:p>
            <a:pPr algn="ctr" eaLnBrk="0" hangingPunct="0">
              <a:defRPr/>
            </a:pPr>
            <a:r>
              <a:rPr lang="en-US" sz="1800" b="1" dirty="0">
                <a:latin typeface="Times" pitchFamily="18" charset="0"/>
              </a:rPr>
              <a:t>BEST LINEAR UNBIASED ESTIMATE (BLUE)</a:t>
            </a:r>
          </a:p>
          <a:p>
            <a:pPr algn="ctr" eaLnBrk="0" hangingPunct="0">
              <a:defRPr/>
            </a:pPr>
            <a:r>
              <a:rPr lang="en-US" sz="1800" b="1" dirty="0">
                <a:latin typeface="Times" pitchFamily="18" charset="0"/>
              </a:rPr>
              <a:t> OF SYSTEM STATE</a:t>
            </a:r>
          </a:p>
        </p:txBody>
      </p:sp>
      <p:grpSp>
        <p:nvGrpSpPr>
          <p:cNvPr id="13" name="Group 26">
            <a:extLst>
              <a:ext uri="{FF2B5EF4-FFF2-40B4-BE49-F238E27FC236}">
                <a16:creationId xmlns:a16="http://schemas.microsoft.com/office/drawing/2014/main" id="{F3E3BCE5-2571-7678-F288-53335FB01880}"/>
              </a:ext>
            </a:extLst>
          </p:cNvPr>
          <p:cNvGrpSpPr/>
          <p:nvPr/>
        </p:nvGrpSpPr>
        <p:grpSpPr>
          <a:xfrm>
            <a:off x="1441431" y="3251911"/>
            <a:ext cx="1502850" cy="1427162"/>
            <a:chOff x="1441431" y="3251911"/>
            <a:chExt cx="1502850" cy="1427162"/>
          </a:xfrm>
          <a:solidFill>
            <a:srgbClr val="D00000"/>
          </a:solidFill>
        </p:grpSpPr>
        <p:grpSp>
          <p:nvGrpSpPr>
            <p:cNvPr id="14" name="Group 16">
              <a:extLst>
                <a:ext uri="{FF2B5EF4-FFF2-40B4-BE49-F238E27FC236}">
                  <a16:creationId xmlns:a16="http://schemas.microsoft.com/office/drawing/2014/main" id="{8AA8E285-4B62-2F2D-AE6B-27A56415D72E}"/>
                </a:ext>
              </a:extLst>
            </p:cNvPr>
            <p:cNvGrpSpPr>
              <a:grpSpLocks/>
            </p:cNvGrpSpPr>
            <p:nvPr/>
          </p:nvGrpSpPr>
          <p:grpSpPr bwMode="auto">
            <a:xfrm rot="19800000">
              <a:off x="1441431" y="3251911"/>
              <a:ext cx="1502850" cy="1427162"/>
              <a:chOff x="2461" y="1879"/>
              <a:chExt cx="840" cy="563"/>
            </a:xfrm>
            <a:grpFill/>
          </p:grpSpPr>
          <p:sp>
            <p:nvSpPr>
              <p:cNvPr id="16" name="Freeform 17">
                <a:extLst>
                  <a:ext uri="{FF2B5EF4-FFF2-40B4-BE49-F238E27FC236}">
                    <a16:creationId xmlns:a16="http://schemas.microsoft.com/office/drawing/2014/main" id="{2CDF8E0F-92BE-4279-3E65-3CBD32C7FFF0}"/>
                  </a:ext>
                </a:extLst>
              </p:cNvPr>
              <p:cNvSpPr>
                <a:spLocks/>
              </p:cNvSpPr>
              <p:nvPr/>
            </p:nvSpPr>
            <p:spPr bwMode="auto">
              <a:xfrm>
                <a:off x="2461" y="1879"/>
                <a:ext cx="840" cy="477"/>
              </a:xfrm>
              <a:custGeom>
                <a:avLst/>
                <a:gdLst>
                  <a:gd name="T0" fmla="*/ 178 w 840"/>
                  <a:gd name="T1" fmla="*/ 0 h 477"/>
                  <a:gd name="T2" fmla="*/ 661 w 840"/>
                  <a:gd name="T3" fmla="*/ 0 h 477"/>
                  <a:gd name="T4" fmla="*/ 712 w 840"/>
                  <a:gd name="T5" fmla="*/ 259 h 477"/>
                  <a:gd name="T6" fmla="*/ 839 w 840"/>
                  <a:gd name="T7" fmla="*/ 259 h 477"/>
                  <a:gd name="T8" fmla="*/ 419 w 840"/>
                  <a:gd name="T9" fmla="*/ 476 h 477"/>
                  <a:gd name="T10" fmla="*/ 0 w 840"/>
                  <a:gd name="T11" fmla="*/ 259 h 477"/>
                  <a:gd name="T12" fmla="*/ 127 w 840"/>
                  <a:gd name="T13" fmla="*/ 259 h 477"/>
                  <a:gd name="T14" fmla="*/ 178 w 840"/>
                  <a:gd name="T15" fmla="*/ 0 h 477"/>
                  <a:gd name="T16" fmla="*/ 0 60000 65536"/>
                  <a:gd name="T17" fmla="*/ 0 60000 65536"/>
                  <a:gd name="T18" fmla="*/ 0 60000 65536"/>
                  <a:gd name="T19" fmla="*/ 0 60000 65536"/>
                  <a:gd name="T20" fmla="*/ 0 60000 65536"/>
                  <a:gd name="T21" fmla="*/ 0 60000 65536"/>
                  <a:gd name="T22" fmla="*/ 0 60000 65536"/>
                  <a:gd name="T23" fmla="*/ 0 60000 65536"/>
                  <a:gd name="T24" fmla="*/ 0 w 840"/>
                  <a:gd name="T25" fmla="*/ 0 h 477"/>
                  <a:gd name="T26" fmla="*/ 840 w 840"/>
                  <a:gd name="T27" fmla="*/ 477 h 4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0" h="477">
                    <a:moveTo>
                      <a:pt x="178" y="0"/>
                    </a:moveTo>
                    <a:lnTo>
                      <a:pt x="661" y="0"/>
                    </a:lnTo>
                    <a:lnTo>
                      <a:pt x="712" y="259"/>
                    </a:lnTo>
                    <a:lnTo>
                      <a:pt x="839" y="259"/>
                    </a:lnTo>
                    <a:lnTo>
                      <a:pt x="419" y="476"/>
                    </a:lnTo>
                    <a:lnTo>
                      <a:pt x="0" y="259"/>
                    </a:lnTo>
                    <a:lnTo>
                      <a:pt x="127" y="259"/>
                    </a:lnTo>
                    <a:lnTo>
                      <a:pt x="178" y="0"/>
                    </a:lnTo>
                  </a:path>
                </a:pathLst>
              </a:custGeom>
              <a:grpFill/>
              <a:ln w="12700" cap="rnd" cmpd="sng">
                <a:solidFill>
                  <a:srgbClr val="000000"/>
                </a:solidFill>
                <a:prstDash val="solid"/>
                <a:round/>
                <a:headEnd/>
                <a:tailEnd/>
              </a:ln>
            </p:spPr>
            <p:txBody>
              <a:bodyPr/>
              <a:lstStyle/>
              <a:p>
                <a:pPr>
                  <a:defRPr/>
                </a:pPr>
                <a:endParaRPr lang="en-US"/>
              </a:p>
            </p:txBody>
          </p:sp>
          <p:sp>
            <p:nvSpPr>
              <p:cNvPr id="17" name="Freeform 18">
                <a:extLst>
                  <a:ext uri="{FF2B5EF4-FFF2-40B4-BE49-F238E27FC236}">
                    <a16:creationId xmlns:a16="http://schemas.microsoft.com/office/drawing/2014/main" id="{5AF9AB3D-D74C-CD92-F656-931B4AD24405}"/>
                  </a:ext>
                </a:extLst>
              </p:cNvPr>
              <p:cNvSpPr>
                <a:spLocks/>
              </p:cNvSpPr>
              <p:nvPr/>
            </p:nvSpPr>
            <p:spPr bwMode="auto">
              <a:xfrm>
                <a:off x="2461" y="2138"/>
                <a:ext cx="420" cy="304"/>
              </a:xfrm>
              <a:custGeom>
                <a:avLst/>
                <a:gdLst>
                  <a:gd name="T0" fmla="*/ 0 w 420"/>
                  <a:gd name="T1" fmla="*/ 0 h 304"/>
                  <a:gd name="T2" fmla="*/ 419 w 420"/>
                  <a:gd name="T3" fmla="*/ 216 h 304"/>
                  <a:gd name="T4" fmla="*/ 419 w 420"/>
                  <a:gd name="T5" fmla="*/ 303 h 304"/>
                  <a:gd name="T6" fmla="*/ 0 w 420"/>
                  <a:gd name="T7" fmla="*/ 64 h 304"/>
                  <a:gd name="T8" fmla="*/ 0 w 420"/>
                  <a:gd name="T9" fmla="*/ 0 h 304"/>
                  <a:gd name="T10" fmla="*/ 0 60000 65536"/>
                  <a:gd name="T11" fmla="*/ 0 60000 65536"/>
                  <a:gd name="T12" fmla="*/ 0 60000 65536"/>
                  <a:gd name="T13" fmla="*/ 0 60000 65536"/>
                  <a:gd name="T14" fmla="*/ 0 60000 65536"/>
                  <a:gd name="T15" fmla="*/ 0 w 420"/>
                  <a:gd name="T16" fmla="*/ 0 h 304"/>
                  <a:gd name="T17" fmla="*/ 420 w 420"/>
                  <a:gd name="T18" fmla="*/ 304 h 304"/>
                </a:gdLst>
                <a:ahLst/>
                <a:cxnLst>
                  <a:cxn ang="T10">
                    <a:pos x="T0" y="T1"/>
                  </a:cxn>
                  <a:cxn ang="T11">
                    <a:pos x="T2" y="T3"/>
                  </a:cxn>
                  <a:cxn ang="T12">
                    <a:pos x="T4" y="T5"/>
                  </a:cxn>
                  <a:cxn ang="T13">
                    <a:pos x="T6" y="T7"/>
                  </a:cxn>
                  <a:cxn ang="T14">
                    <a:pos x="T8" y="T9"/>
                  </a:cxn>
                </a:cxnLst>
                <a:rect l="T15" t="T16" r="T17" b="T18"/>
                <a:pathLst>
                  <a:path w="420" h="304">
                    <a:moveTo>
                      <a:pt x="0" y="0"/>
                    </a:moveTo>
                    <a:lnTo>
                      <a:pt x="419" y="216"/>
                    </a:lnTo>
                    <a:lnTo>
                      <a:pt x="419" y="303"/>
                    </a:lnTo>
                    <a:lnTo>
                      <a:pt x="0" y="64"/>
                    </a:lnTo>
                    <a:lnTo>
                      <a:pt x="0" y="0"/>
                    </a:lnTo>
                  </a:path>
                </a:pathLst>
              </a:custGeom>
              <a:grpFill/>
              <a:ln w="12700" cap="rnd" cmpd="sng">
                <a:solidFill>
                  <a:srgbClr val="000000"/>
                </a:solidFill>
                <a:prstDash val="solid"/>
                <a:round/>
                <a:headEnd/>
                <a:tailEnd/>
              </a:ln>
            </p:spPr>
            <p:txBody>
              <a:bodyPr/>
              <a:lstStyle/>
              <a:p>
                <a:pPr>
                  <a:defRPr/>
                </a:pPr>
                <a:endParaRPr lang="en-US"/>
              </a:p>
            </p:txBody>
          </p:sp>
          <p:sp>
            <p:nvSpPr>
              <p:cNvPr id="18" name="Freeform 19">
                <a:extLst>
                  <a:ext uri="{FF2B5EF4-FFF2-40B4-BE49-F238E27FC236}">
                    <a16:creationId xmlns:a16="http://schemas.microsoft.com/office/drawing/2014/main" id="{B5ABAEF3-232A-4C3E-6429-5400DD35FD27}"/>
                  </a:ext>
                </a:extLst>
              </p:cNvPr>
              <p:cNvSpPr>
                <a:spLocks/>
              </p:cNvSpPr>
              <p:nvPr/>
            </p:nvSpPr>
            <p:spPr bwMode="auto">
              <a:xfrm>
                <a:off x="2880" y="2138"/>
                <a:ext cx="421" cy="304"/>
              </a:xfrm>
              <a:custGeom>
                <a:avLst/>
                <a:gdLst>
                  <a:gd name="T0" fmla="*/ 0 w 421"/>
                  <a:gd name="T1" fmla="*/ 216 h 304"/>
                  <a:gd name="T2" fmla="*/ 0 w 421"/>
                  <a:gd name="T3" fmla="*/ 303 h 304"/>
                  <a:gd name="T4" fmla="*/ 420 w 421"/>
                  <a:gd name="T5" fmla="*/ 64 h 304"/>
                  <a:gd name="T6" fmla="*/ 420 w 421"/>
                  <a:gd name="T7" fmla="*/ 0 h 304"/>
                  <a:gd name="T8" fmla="*/ 0 w 421"/>
                  <a:gd name="T9" fmla="*/ 216 h 304"/>
                  <a:gd name="T10" fmla="*/ 0 60000 65536"/>
                  <a:gd name="T11" fmla="*/ 0 60000 65536"/>
                  <a:gd name="T12" fmla="*/ 0 60000 65536"/>
                  <a:gd name="T13" fmla="*/ 0 60000 65536"/>
                  <a:gd name="T14" fmla="*/ 0 60000 65536"/>
                  <a:gd name="T15" fmla="*/ 0 w 421"/>
                  <a:gd name="T16" fmla="*/ 0 h 304"/>
                  <a:gd name="T17" fmla="*/ 421 w 421"/>
                  <a:gd name="T18" fmla="*/ 304 h 304"/>
                </a:gdLst>
                <a:ahLst/>
                <a:cxnLst>
                  <a:cxn ang="T10">
                    <a:pos x="T0" y="T1"/>
                  </a:cxn>
                  <a:cxn ang="T11">
                    <a:pos x="T2" y="T3"/>
                  </a:cxn>
                  <a:cxn ang="T12">
                    <a:pos x="T4" y="T5"/>
                  </a:cxn>
                  <a:cxn ang="T13">
                    <a:pos x="T6" y="T7"/>
                  </a:cxn>
                  <a:cxn ang="T14">
                    <a:pos x="T8" y="T9"/>
                  </a:cxn>
                </a:cxnLst>
                <a:rect l="T15" t="T16" r="T17" b="T18"/>
                <a:pathLst>
                  <a:path w="421" h="304">
                    <a:moveTo>
                      <a:pt x="0" y="216"/>
                    </a:moveTo>
                    <a:lnTo>
                      <a:pt x="0" y="303"/>
                    </a:lnTo>
                    <a:lnTo>
                      <a:pt x="420" y="64"/>
                    </a:lnTo>
                    <a:lnTo>
                      <a:pt x="420" y="0"/>
                    </a:lnTo>
                    <a:lnTo>
                      <a:pt x="0" y="216"/>
                    </a:lnTo>
                  </a:path>
                </a:pathLst>
              </a:custGeom>
              <a:grpFill/>
              <a:ln w="12700" cap="rnd" cmpd="sng">
                <a:solidFill>
                  <a:srgbClr val="000000"/>
                </a:solidFill>
                <a:prstDash val="solid"/>
                <a:round/>
                <a:headEnd/>
                <a:tailEnd/>
              </a:ln>
            </p:spPr>
            <p:txBody>
              <a:bodyPr/>
              <a:lstStyle/>
              <a:p>
                <a:pPr>
                  <a:defRPr/>
                </a:pPr>
                <a:endParaRPr lang="en-US"/>
              </a:p>
            </p:txBody>
          </p:sp>
        </p:grpSp>
        <p:sp>
          <p:nvSpPr>
            <p:cNvPr id="15" name="Text Box 20">
              <a:extLst>
                <a:ext uri="{FF2B5EF4-FFF2-40B4-BE49-F238E27FC236}">
                  <a16:creationId xmlns:a16="http://schemas.microsoft.com/office/drawing/2014/main" id="{3895D5C2-855C-895F-6034-5C616A124499}"/>
                </a:ext>
              </a:extLst>
            </p:cNvPr>
            <p:cNvSpPr txBox="1">
              <a:spLocks noChangeArrowheads="1"/>
            </p:cNvSpPr>
            <p:nvPr/>
          </p:nvSpPr>
          <p:spPr bwMode="auto">
            <a:xfrm rot="19800000">
              <a:off x="1665326" y="3620738"/>
              <a:ext cx="959217" cy="517525"/>
            </a:xfrm>
            <a:prstGeom prst="rect">
              <a:avLst/>
            </a:prstGeom>
            <a:noFill/>
            <a:ln w="9525">
              <a:noFill/>
              <a:miter lim="800000"/>
              <a:headEnd/>
              <a:tailEnd/>
            </a:ln>
          </p:spPr>
          <p:txBody>
            <a:bodyPr wrap="none">
              <a:spAutoFit/>
            </a:bodyPr>
            <a:lstStyle/>
            <a:p>
              <a:pPr algn="ctr" eaLnBrk="0" hangingPunct="0">
                <a:defRPr/>
              </a:pPr>
              <a:r>
                <a:rPr lang="en-US" sz="1400" b="1" dirty="0">
                  <a:latin typeface="Times" pitchFamily="18" charset="0"/>
                </a:rPr>
                <a:t>Sampled</a:t>
              </a:r>
            </a:p>
            <a:p>
              <a:pPr algn="ctr" eaLnBrk="0" hangingPunct="0">
                <a:defRPr/>
              </a:pPr>
              <a:r>
                <a:rPr lang="en-US" sz="1400" b="1" dirty="0">
                  <a:latin typeface="Times" pitchFamily="18" charset="0"/>
                </a:rPr>
                <a:t>Reality</a:t>
              </a:r>
            </a:p>
          </p:txBody>
        </p:sp>
      </p:grpSp>
      <p:grpSp>
        <p:nvGrpSpPr>
          <p:cNvPr id="19" name="Group 27">
            <a:extLst>
              <a:ext uri="{FF2B5EF4-FFF2-40B4-BE49-F238E27FC236}">
                <a16:creationId xmlns:a16="http://schemas.microsoft.com/office/drawing/2014/main" id="{35A69DEC-967E-4DB0-8281-4306EC870A1A}"/>
              </a:ext>
            </a:extLst>
          </p:cNvPr>
          <p:cNvGrpSpPr/>
          <p:nvPr/>
        </p:nvGrpSpPr>
        <p:grpSpPr>
          <a:xfrm>
            <a:off x="3657601" y="3144838"/>
            <a:ext cx="1524000" cy="1427162"/>
            <a:chOff x="3657601" y="3144838"/>
            <a:chExt cx="1524000" cy="1427162"/>
          </a:xfrm>
          <a:solidFill>
            <a:srgbClr val="D00000"/>
          </a:solidFill>
        </p:grpSpPr>
        <p:grpSp>
          <p:nvGrpSpPr>
            <p:cNvPr id="20" name="Group 2">
              <a:extLst>
                <a:ext uri="{FF2B5EF4-FFF2-40B4-BE49-F238E27FC236}">
                  <a16:creationId xmlns:a16="http://schemas.microsoft.com/office/drawing/2014/main" id="{64EAE337-EEDE-CCB8-23DD-71150C30F725}"/>
                </a:ext>
              </a:extLst>
            </p:cNvPr>
            <p:cNvGrpSpPr>
              <a:grpSpLocks/>
            </p:cNvGrpSpPr>
            <p:nvPr/>
          </p:nvGrpSpPr>
          <p:grpSpPr bwMode="auto">
            <a:xfrm>
              <a:off x="3657601" y="3144838"/>
              <a:ext cx="1524000" cy="1427162"/>
              <a:chOff x="2461" y="1879"/>
              <a:chExt cx="840" cy="563"/>
            </a:xfrm>
            <a:grpFill/>
          </p:grpSpPr>
          <p:sp>
            <p:nvSpPr>
              <p:cNvPr id="22" name="Freeform 3">
                <a:extLst>
                  <a:ext uri="{FF2B5EF4-FFF2-40B4-BE49-F238E27FC236}">
                    <a16:creationId xmlns:a16="http://schemas.microsoft.com/office/drawing/2014/main" id="{72FE7AE4-13D4-1D09-56CE-47B20306A06A}"/>
                  </a:ext>
                </a:extLst>
              </p:cNvPr>
              <p:cNvSpPr>
                <a:spLocks/>
              </p:cNvSpPr>
              <p:nvPr/>
            </p:nvSpPr>
            <p:spPr bwMode="auto">
              <a:xfrm>
                <a:off x="2461" y="1879"/>
                <a:ext cx="840" cy="477"/>
              </a:xfrm>
              <a:custGeom>
                <a:avLst/>
                <a:gdLst>
                  <a:gd name="T0" fmla="*/ 178 w 840"/>
                  <a:gd name="T1" fmla="*/ 0 h 477"/>
                  <a:gd name="T2" fmla="*/ 661 w 840"/>
                  <a:gd name="T3" fmla="*/ 0 h 477"/>
                  <a:gd name="T4" fmla="*/ 712 w 840"/>
                  <a:gd name="T5" fmla="*/ 259 h 477"/>
                  <a:gd name="T6" fmla="*/ 839 w 840"/>
                  <a:gd name="T7" fmla="*/ 259 h 477"/>
                  <a:gd name="T8" fmla="*/ 419 w 840"/>
                  <a:gd name="T9" fmla="*/ 476 h 477"/>
                  <a:gd name="T10" fmla="*/ 0 w 840"/>
                  <a:gd name="T11" fmla="*/ 259 h 477"/>
                  <a:gd name="T12" fmla="*/ 127 w 840"/>
                  <a:gd name="T13" fmla="*/ 259 h 477"/>
                  <a:gd name="T14" fmla="*/ 178 w 840"/>
                  <a:gd name="T15" fmla="*/ 0 h 477"/>
                  <a:gd name="T16" fmla="*/ 0 60000 65536"/>
                  <a:gd name="T17" fmla="*/ 0 60000 65536"/>
                  <a:gd name="T18" fmla="*/ 0 60000 65536"/>
                  <a:gd name="T19" fmla="*/ 0 60000 65536"/>
                  <a:gd name="T20" fmla="*/ 0 60000 65536"/>
                  <a:gd name="T21" fmla="*/ 0 60000 65536"/>
                  <a:gd name="T22" fmla="*/ 0 60000 65536"/>
                  <a:gd name="T23" fmla="*/ 0 60000 65536"/>
                  <a:gd name="T24" fmla="*/ 0 w 840"/>
                  <a:gd name="T25" fmla="*/ 0 h 477"/>
                  <a:gd name="T26" fmla="*/ 840 w 840"/>
                  <a:gd name="T27" fmla="*/ 477 h 4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0" h="477">
                    <a:moveTo>
                      <a:pt x="178" y="0"/>
                    </a:moveTo>
                    <a:lnTo>
                      <a:pt x="661" y="0"/>
                    </a:lnTo>
                    <a:lnTo>
                      <a:pt x="712" y="259"/>
                    </a:lnTo>
                    <a:lnTo>
                      <a:pt x="839" y="259"/>
                    </a:lnTo>
                    <a:lnTo>
                      <a:pt x="419" y="476"/>
                    </a:lnTo>
                    <a:lnTo>
                      <a:pt x="0" y="259"/>
                    </a:lnTo>
                    <a:lnTo>
                      <a:pt x="127" y="259"/>
                    </a:lnTo>
                    <a:lnTo>
                      <a:pt x="178" y="0"/>
                    </a:lnTo>
                  </a:path>
                </a:pathLst>
              </a:custGeom>
              <a:grpFill/>
              <a:ln w="12700" cap="rnd" cmpd="sng">
                <a:solidFill>
                  <a:srgbClr val="000000"/>
                </a:solidFill>
                <a:prstDash val="solid"/>
                <a:round/>
                <a:headEnd/>
                <a:tailEnd/>
              </a:ln>
            </p:spPr>
            <p:txBody>
              <a:bodyPr/>
              <a:lstStyle/>
              <a:p>
                <a:pPr>
                  <a:defRPr/>
                </a:pPr>
                <a:endParaRPr lang="en-US"/>
              </a:p>
            </p:txBody>
          </p:sp>
          <p:sp>
            <p:nvSpPr>
              <p:cNvPr id="23" name="Freeform 4">
                <a:extLst>
                  <a:ext uri="{FF2B5EF4-FFF2-40B4-BE49-F238E27FC236}">
                    <a16:creationId xmlns:a16="http://schemas.microsoft.com/office/drawing/2014/main" id="{EAE3EAFB-72EF-DB2D-A33F-9BA3A5945AA4}"/>
                  </a:ext>
                </a:extLst>
              </p:cNvPr>
              <p:cNvSpPr>
                <a:spLocks/>
              </p:cNvSpPr>
              <p:nvPr/>
            </p:nvSpPr>
            <p:spPr bwMode="auto">
              <a:xfrm>
                <a:off x="2461" y="2138"/>
                <a:ext cx="420" cy="304"/>
              </a:xfrm>
              <a:custGeom>
                <a:avLst/>
                <a:gdLst>
                  <a:gd name="T0" fmla="*/ 0 w 420"/>
                  <a:gd name="T1" fmla="*/ 0 h 304"/>
                  <a:gd name="T2" fmla="*/ 419 w 420"/>
                  <a:gd name="T3" fmla="*/ 216 h 304"/>
                  <a:gd name="T4" fmla="*/ 419 w 420"/>
                  <a:gd name="T5" fmla="*/ 303 h 304"/>
                  <a:gd name="T6" fmla="*/ 0 w 420"/>
                  <a:gd name="T7" fmla="*/ 64 h 304"/>
                  <a:gd name="T8" fmla="*/ 0 w 420"/>
                  <a:gd name="T9" fmla="*/ 0 h 304"/>
                  <a:gd name="T10" fmla="*/ 0 60000 65536"/>
                  <a:gd name="T11" fmla="*/ 0 60000 65536"/>
                  <a:gd name="T12" fmla="*/ 0 60000 65536"/>
                  <a:gd name="T13" fmla="*/ 0 60000 65536"/>
                  <a:gd name="T14" fmla="*/ 0 60000 65536"/>
                  <a:gd name="T15" fmla="*/ 0 w 420"/>
                  <a:gd name="T16" fmla="*/ 0 h 304"/>
                  <a:gd name="T17" fmla="*/ 420 w 420"/>
                  <a:gd name="T18" fmla="*/ 304 h 304"/>
                </a:gdLst>
                <a:ahLst/>
                <a:cxnLst>
                  <a:cxn ang="T10">
                    <a:pos x="T0" y="T1"/>
                  </a:cxn>
                  <a:cxn ang="T11">
                    <a:pos x="T2" y="T3"/>
                  </a:cxn>
                  <a:cxn ang="T12">
                    <a:pos x="T4" y="T5"/>
                  </a:cxn>
                  <a:cxn ang="T13">
                    <a:pos x="T6" y="T7"/>
                  </a:cxn>
                  <a:cxn ang="T14">
                    <a:pos x="T8" y="T9"/>
                  </a:cxn>
                </a:cxnLst>
                <a:rect l="T15" t="T16" r="T17" b="T18"/>
                <a:pathLst>
                  <a:path w="420" h="304">
                    <a:moveTo>
                      <a:pt x="0" y="0"/>
                    </a:moveTo>
                    <a:lnTo>
                      <a:pt x="419" y="216"/>
                    </a:lnTo>
                    <a:lnTo>
                      <a:pt x="419" y="303"/>
                    </a:lnTo>
                    <a:lnTo>
                      <a:pt x="0" y="64"/>
                    </a:lnTo>
                    <a:lnTo>
                      <a:pt x="0" y="0"/>
                    </a:lnTo>
                  </a:path>
                </a:pathLst>
              </a:custGeom>
              <a:grpFill/>
              <a:ln w="12700" cap="rnd" cmpd="sng">
                <a:solidFill>
                  <a:srgbClr val="000000"/>
                </a:solidFill>
                <a:prstDash val="solid"/>
                <a:round/>
                <a:headEnd/>
                <a:tailEnd/>
              </a:ln>
            </p:spPr>
            <p:txBody>
              <a:bodyPr/>
              <a:lstStyle/>
              <a:p>
                <a:pPr>
                  <a:defRPr/>
                </a:pPr>
                <a:endParaRPr lang="en-US"/>
              </a:p>
            </p:txBody>
          </p:sp>
          <p:sp>
            <p:nvSpPr>
              <p:cNvPr id="24" name="Freeform 5">
                <a:extLst>
                  <a:ext uri="{FF2B5EF4-FFF2-40B4-BE49-F238E27FC236}">
                    <a16:creationId xmlns:a16="http://schemas.microsoft.com/office/drawing/2014/main" id="{15DE9B90-0A4C-9159-2A1A-4D50261AC34E}"/>
                  </a:ext>
                </a:extLst>
              </p:cNvPr>
              <p:cNvSpPr>
                <a:spLocks/>
              </p:cNvSpPr>
              <p:nvPr/>
            </p:nvSpPr>
            <p:spPr bwMode="auto">
              <a:xfrm>
                <a:off x="2880" y="2138"/>
                <a:ext cx="421" cy="304"/>
              </a:xfrm>
              <a:custGeom>
                <a:avLst/>
                <a:gdLst>
                  <a:gd name="T0" fmla="*/ 0 w 421"/>
                  <a:gd name="T1" fmla="*/ 216 h 304"/>
                  <a:gd name="T2" fmla="*/ 0 w 421"/>
                  <a:gd name="T3" fmla="*/ 303 h 304"/>
                  <a:gd name="T4" fmla="*/ 420 w 421"/>
                  <a:gd name="T5" fmla="*/ 64 h 304"/>
                  <a:gd name="T6" fmla="*/ 420 w 421"/>
                  <a:gd name="T7" fmla="*/ 0 h 304"/>
                  <a:gd name="T8" fmla="*/ 0 w 421"/>
                  <a:gd name="T9" fmla="*/ 216 h 304"/>
                  <a:gd name="T10" fmla="*/ 0 60000 65536"/>
                  <a:gd name="T11" fmla="*/ 0 60000 65536"/>
                  <a:gd name="T12" fmla="*/ 0 60000 65536"/>
                  <a:gd name="T13" fmla="*/ 0 60000 65536"/>
                  <a:gd name="T14" fmla="*/ 0 60000 65536"/>
                  <a:gd name="T15" fmla="*/ 0 w 421"/>
                  <a:gd name="T16" fmla="*/ 0 h 304"/>
                  <a:gd name="T17" fmla="*/ 421 w 421"/>
                  <a:gd name="T18" fmla="*/ 304 h 304"/>
                </a:gdLst>
                <a:ahLst/>
                <a:cxnLst>
                  <a:cxn ang="T10">
                    <a:pos x="T0" y="T1"/>
                  </a:cxn>
                  <a:cxn ang="T11">
                    <a:pos x="T2" y="T3"/>
                  </a:cxn>
                  <a:cxn ang="T12">
                    <a:pos x="T4" y="T5"/>
                  </a:cxn>
                  <a:cxn ang="T13">
                    <a:pos x="T6" y="T7"/>
                  </a:cxn>
                  <a:cxn ang="T14">
                    <a:pos x="T8" y="T9"/>
                  </a:cxn>
                </a:cxnLst>
                <a:rect l="T15" t="T16" r="T17" b="T18"/>
                <a:pathLst>
                  <a:path w="421" h="304">
                    <a:moveTo>
                      <a:pt x="0" y="216"/>
                    </a:moveTo>
                    <a:lnTo>
                      <a:pt x="0" y="303"/>
                    </a:lnTo>
                    <a:lnTo>
                      <a:pt x="420" y="64"/>
                    </a:lnTo>
                    <a:lnTo>
                      <a:pt x="420" y="0"/>
                    </a:lnTo>
                    <a:lnTo>
                      <a:pt x="0" y="216"/>
                    </a:lnTo>
                  </a:path>
                </a:pathLst>
              </a:custGeom>
              <a:grpFill/>
              <a:ln w="12700" cap="rnd" cmpd="sng">
                <a:solidFill>
                  <a:srgbClr val="000000"/>
                </a:solidFill>
                <a:prstDash val="solid"/>
                <a:round/>
                <a:headEnd/>
                <a:tailEnd/>
              </a:ln>
            </p:spPr>
            <p:txBody>
              <a:bodyPr/>
              <a:lstStyle/>
              <a:p>
                <a:pPr>
                  <a:defRPr/>
                </a:pPr>
                <a:endParaRPr lang="en-US"/>
              </a:p>
            </p:txBody>
          </p:sp>
        </p:grpSp>
        <p:sp>
          <p:nvSpPr>
            <p:cNvPr id="21" name="Text Box 21">
              <a:extLst>
                <a:ext uri="{FF2B5EF4-FFF2-40B4-BE49-F238E27FC236}">
                  <a16:creationId xmlns:a16="http://schemas.microsoft.com/office/drawing/2014/main" id="{B87B3031-35F3-BAAE-AA4A-5C7F34F6FE9F}"/>
                </a:ext>
              </a:extLst>
            </p:cNvPr>
            <p:cNvSpPr txBox="1">
              <a:spLocks noChangeArrowheads="1"/>
            </p:cNvSpPr>
            <p:nvPr/>
          </p:nvSpPr>
          <p:spPr bwMode="auto">
            <a:xfrm>
              <a:off x="3933913" y="3200400"/>
              <a:ext cx="942887" cy="954107"/>
            </a:xfrm>
            <a:prstGeom prst="rect">
              <a:avLst/>
            </a:prstGeom>
            <a:noFill/>
            <a:ln w="9525">
              <a:noFill/>
              <a:miter lim="800000"/>
              <a:headEnd/>
              <a:tailEnd/>
            </a:ln>
          </p:spPr>
          <p:txBody>
            <a:bodyPr wrap="none">
              <a:spAutoFit/>
            </a:bodyPr>
            <a:lstStyle/>
            <a:p>
              <a:pPr algn="ctr" eaLnBrk="0" hangingPunct="0">
                <a:defRPr/>
              </a:pPr>
              <a:r>
                <a:rPr lang="en-US" sz="1400" b="1" dirty="0">
                  <a:latin typeface="Times" pitchFamily="18" charset="0"/>
                </a:rPr>
                <a:t>Model</a:t>
              </a:r>
            </a:p>
            <a:p>
              <a:pPr algn="ctr" eaLnBrk="0" hangingPunct="0">
                <a:defRPr/>
              </a:pPr>
              <a:r>
                <a:rPr lang="en-US" sz="1400" b="1" dirty="0">
                  <a:latin typeface="Times" pitchFamily="18" charset="0"/>
                </a:rPr>
                <a:t>Dynamics</a:t>
              </a:r>
            </a:p>
            <a:p>
              <a:pPr algn="ctr" eaLnBrk="0" hangingPunct="0">
                <a:defRPr/>
              </a:pPr>
              <a:r>
                <a:rPr lang="en-US" sz="1400" b="1" dirty="0">
                  <a:latin typeface="Times" pitchFamily="18" charset="0"/>
                </a:rPr>
                <a:t>and</a:t>
              </a:r>
            </a:p>
            <a:p>
              <a:pPr algn="ctr" eaLnBrk="0" hangingPunct="0">
                <a:defRPr/>
              </a:pPr>
              <a:r>
                <a:rPr lang="en-US" sz="1400" b="1" dirty="0">
                  <a:latin typeface="Times" pitchFamily="18" charset="0"/>
                </a:rPr>
                <a:t>Physics</a:t>
              </a:r>
            </a:p>
          </p:txBody>
        </p:sp>
      </p:grpSp>
      <p:grpSp>
        <p:nvGrpSpPr>
          <p:cNvPr id="25" name="Group 28">
            <a:extLst>
              <a:ext uri="{FF2B5EF4-FFF2-40B4-BE49-F238E27FC236}">
                <a16:creationId xmlns:a16="http://schemas.microsoft.com/office/drawing/2014/main" id="{12DE2540-44E6-AF9E-6E04-D6E23D1E862C}"/>
              </a:ext>
            </a:extLst>
          </p:cNvPr>
          <p:cNvGrpSpPr/>
          <p:nvPr/>
        </p:nvGrpSpPr>
        <p:grpSpPr>
          <a:xfrm>
            <a:off x="5860849" y="3245487"/>
            <a:ext cx="1547550" cy="1458311"/>
            <a:chOff x="5860849" y="3245487"/>
            <a:chExt cx="1547550" cy="1458311"/>
          </a:xfrm>
          <a:solidFill>
            <a:srgbClr val="D00000"/>
          </a:solidFill>
        </p:grpSpPr>
        <p:grpSp>
          <p:nvGrpSpPr>
            <p:cNvPr id="26" name="Group 23">
              <a:extLst>
                <a:ext uri="{FF2B5EF4-FFF2-40B4-BE49-F238E27FC236}">
                  <a16:creationId xmlns:a16="http://schemas.microsoft.com/office/drawing/2014/main" id="{0CAFCC46-4D51-ED30-89CA-02248740A39C}"/>
                </a:ext>
              </a:extLst>
            </p:cNvPr>
            <p:cNvGrpSpPr>
              <a:grpSpLocks/>
            </p:cNvGrpSpPr>
            <p:nvPr/>
          </p:nvGrpSpPr>
          <p:grpSpPr bwMode="auto">
            <a:xfrm rot="1800000">
              <a:off x="5860849" y="3245487"/>
              <a:ext cx="1547550" cy="1458311"/>
              <a:chOff x="2461" y="1879"/>
              <a:chExt cx="840" cy="563"/>
            </a:xfrm>
            <a:grpFill/>
          </p:grpSpPr>
          <p:sp>
            <p:nvSpPr>
              <p:cNvPr id="28" name="Freeform 24">
                <a:extLst>
                  <a:ext uri="{FF2B5EF4-FFF2-40B4-BE49-F238E27FC236}">
                    <a16:creationId xmlns:a16="http://schemas.microsoft.com/office/drawing/2014/main" id="{F8C2B9AC-B42B-3B84-3666-14CFFDDF913B}"/>
                  </a:ext>
                </a:extLst>
              </p:cNvPr>
              <p:cNvSpPr>
                <a:spLocks/>
              </p:cNvSpPr>
              <p:nvPr/>
            </p:nvSpPr>
            <p:spPr bwMode="auto">
              <a:xfrm>
                <a:off x="2461" y="1879"/>
                <a:ext cx="840" cy="477"/>
              </a:xfrm>
              <a:custGeom>
                <a:avLst/>
                <a:gdLst>
                  <a:gd name="T0" fmla="*/ 178 w 840"/>
                  <a:gd name="T1" fmla="*/ 0 h 477"/>
                  <a:gd name="T2" fmla="*/ 661 w 840"/>
                  <a:gd name="T3" fmla="*/ 0 h 477"/>
                  <a:gd name="T4" fmla="*/ 712 w 840"/>
                  <a:gd name="T5" fmla="*/ 259 h 477"/>
                  <a:gd name="T6" fmla="*/ 839 w 840"/>
                  <a:gd name="T7" fmla="*/ 259 h 477"/>
                  <a:gd name="T8" fmla="*/ 419 w 840"/>
                  <a:gd name="T9" fmla="*/ 476 h 477"/>
                  <a:gd name="T10" fmla="*/ 0 w 840"/>
                  <a:gd name="T11" fmla="*/ 259 h 477"/>
                  <a:gd name="T12" fmla="*/ 127 w 840"/>
                  <a:gd name="T13" fmla="*/ 259 h 477"/>
                  <a:gd name="T14" fmla="*/ 178 w 840"/>
                  <a:gd name="T15" fmla="*/ 0 h 477"/>
                  <a:gd name="T16" fmla="*/ 0 60000 65536"/>
                  <a:gd name="T17" fmla="*/ 0 60000 65536"/>
                  <a:gd name="T18" fmla="*/ 0 60000 65536"/>
                  <a:gd name="T19" fmla="*/ 0 60000 65536"/>
                  <a:gd name="T20" fmla="*/ 0 60000 65536"/>
                  <a:gd name="T21" fmla="*/ 0 60000 65536"/>
                  <a:gd name="T22" fmla="*/ 0 60000 65536"/>
                  <a:gd name="T23" fmla="*/ 0 60000 65536"/>
                  <a:gd name="T24" fmla="*/ 0 w 840"/>
                  <a:gd name="T25" fmla="*/ 0 h 477"/>
                  <a:gd name="T26" fmla="*/ 840 w 840"/>
                  <a:gd name="T27" fmla="*/ 477 h 4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0" h="477">
                    <a:moveTo>
                      <a:pt x="178" y="0"/>
                    </a:moveTo>
                    <a:lnTo>
                      <a:pt x="661" y="0"/>
                    </a:lnTo>
                    <a:lnTo>
                      <a:pt x="712" y="259"/>
                    </a:lnTo>
                    <a:lnTo>
                      <a:pt x="839" y="259"/>
                    </a:lnTo>
                    <a:lnTo>
                      <a:pt x="419" y="476"/>
                    </a:lnTo>
                    <a:lnTo>
                      <a:pt x="0" y="259"/>
                    </a:lnTo>
                    <a:lnTo>
                      <a:pt x="127" y="259"/>
                    </a:lnTo>
                    <a:lnTo>
                      <a:pt x="178" y="0"/>
                    </a:lnTo>
                  </a:path>
                </a:pathLst>
              </a:custGeom>
              <a:grpFill/>
              <a:ln w="12700" cap="rnd" cmpd="sng">
                <a:solidFill>
                  <a:srgbClr val="000000"/>
                </a:solidFill>
                <a:prstDash val="solid"/>
                <a:round/>
                <a:headEnd/>
                <a:tailEnd/>
              </a:ln>
            </p:spPr>
            <p:txBody>
              <a:bodyPr/>
              <a:lstStyle/>
              <a:p>
                <a:pPr>
                  <a:defRPr/>
                </a:pPr>
                <a:endParaRPr lang="en-US"/>
              </a:p>
            </p:txBody>
          </p:sp>
          <p:sp>
            <p:nvSpPr>
              <p:cNvPr id="29" name="Freeform 25">
                <a:extLst>
                  <a:ext uri="{FF2B5EF4-FFF2-40B4-BE49-F238E27FC236}">
                    <a16:creationId xmlns:a16="http://schemas.microsoft.com/office/drawing/2014/main" id="{C1EAB1BF-4816-4CA0-E6E5-10F9B78E4775}"/>
                  </a:ext>
                </a:extLst>
              </p:cNvPr>
              <p:cNvSpPr>
                <a:spLocks/>
              </p:cNvSpPr>
              <p:nvPr/>
            </p:nvSpPr>
            <p:spPr bwMode="auto">
              <a:xfrm>
                <a:off x="2461" y="2138"/>
                <a:ext cx="420" cy="304"/>
              </a:xfrm>
              <a:custGeom>
                <a:avLst/>
                <a:gdLst>
                  <a:gd name="T0" fmla="*/ 0 w 420"/>
                  <a:gd name="T1" fmla="*/ 0 h 304"/>
                  <a:gd name="T2" fmla="*/ 419 w 420"/>
                  <a:gd name="T3" fmla="*/ 216 h 304"/>
                  <a:gd name="T4" fmla="*/ 419 w 420"/>
                  <a:gd name="T5" fmla="*/ 303 h 304"/>
                  <a:gd name="T6" fmla="*/ 0 w 420"/>
                  <a:gd name="T7" fmla="*/ 64 h 304"/>
                  <a:gd name="T8" fmla="*/ 0 w 420"/>
                  <a:gd name="T9" fmla="*/ 0 h 304"/>
                  <a:gd name="T10" fmla="*/ 0 60000 65536"/>
                  <a:gd name="T11" fmla="*/ 0 60000 65536"/>
                  <a:gd name="T12" fmla="*/ 0 60000 65536"/>
                  <a:gd name="T13" fmla="*/ 0 60000 65536"/>
                  <a:gd name="T14" fmla="*/ 0 60000 65536"/>
                  <a:gd name="T15" fmla="*/ 0 w 420"/>
                  <a:gd name="T16" fmla="*/ 0 h 304"/>
                  <a:gd name="T17" fmla="*/ 420 w 420"/>
                  <a:gd name="T18" fmla="*/ 304 h 304"/>
                </a:gdLst>
                <a:ahLst/>
                <a:cxnLst>
                  <a:cxn ang="T10">
                    <a:pos x="T0" y="T1"/>
                  </a:cxn>
                  <a:cxn ang="T11">
                    <a:pos x="T2" y="T3"/>
                  </a:cxn>
                  <a:cxn ang="T12">
                    <a:pos x="T4" y="T5"/>
                  </a:cxn>
                  <a:cxn ang="T13">
                    <a:pos x="T6" y="T7"/>
                  </a:cxn>
                  <a:cxn ang="T14">
                    <a:pos x="T8" y="T9"/>
                  </a:cxn>
                </a:cxnLst>
                <a:rect l="T15" t="T16" r="T17" b="T18"/>
                <a:pathLst>
                  <a:path w="420" h="304">
                    <a:moveTo>
                      <a:pt x="0" y="0"/>
                    </a:moveTo>
                    <a:lnTo>
                      <a:pt x="419" y="216"/>
                    </a:lnTo>
                    <a:lnTo>
                      <a:pt x="419" y="303"/>
                    </a:lnTo>
                    <a:lnTo>
                      <a:pt x="0" y="64"/>
                    </a:lnTo>
                    <a:lnTo>
                      <a:pt x="0" y="0"/>
                    </a:lnTo>
                  </a:path>
                </a:pathLst>
              </a:custGeom>
              <a:grpFill/>
              <a:ln w="12700" cap="rnd" cmpd="sng">
                <a:solidFill>
                  <a:srgbClr val="000000"/>
                </a:solidFill>
                <a:prstDash val="solid"/>
                <a:round/>
                <a:headEnd/>
                <a:tailEnd/>
              </a:ln>
            </p:spPr>
            <p:txBody>
              <a:bodyPr/>
              <a:lstStyle/>
              <a:p>
                <a:pPr>
                  <a:defRPr/>
                </a:pPr>
                <a:endParaRPr lang="en-US"/>
              </a:p>
            </p:txBody>
          </p:sp>
          <p:sp>
            <p:nvSpPr>
              <p:cNvPr id="30" name="Freeform 26">
                <a:extLst>
                  <a:ext uri="{FF2B5EF4-FFF2-40B4-BE49-F238E27FC236}">
                    <a16:creationId xmlns:a16="http://schemas.microsoft.com/office/drawing/2014/main" id="{2BF9EDE4-D0AB-C1CA-C248-6C2C06D0BD51}"/>
                  </a:ext>
                </a:extLst>
              </p:cNvPr>
              <p:cNvSpPr>
                <a:spLocks/>
              </p:cNvSpPr>
              <p:nvPr/>
            </p:nvSpPr>
            <p:spPr bwMode="auto">
              <a:xfrm>
                <a:off x="2880" y="2138"/>
                <a:ext cx="421" cy="304"/>
              </a:xfrm>
              <a:custGeom>
                <a:avLst/>
                <a:gdLst>
                  <a:gd name="T0" fmla="*/ 0 w 421"/>
                  <a:gd name="T1" fmla="*/ 216 h 304"/>
                  <a:gd name="T2" fmla="*/ 0 w 421"/>
                  <a:gd name="T3" fmla="*/ 303 h 304"/>
                  <a:gd name="T4" fmla="*/ 420 w 421"/>
                  <a:gd name="T5" fmla="*/ 64 h 304"/>
                  <a:gd name="T6" fmla="*/ 420 w 421"/>
                  <a:gd name="T7" fmla="*/ 0 h 304"/>
                  <a:gd name="T8" fmla="*/ 0 w 421"/>
                  <a:gd name="T9" fmla="*/ 216 h 304"/>
                  <a:gd name="T10" fmla="*/ 0 60000 65536"/>
                  <a:gd name="T11" fmla="*/ 0 60000 65536"/>
                  <a:gd name="T12" fmla="*/ 0 60000 65536"/>
                  <a:gd name="T13" fmla="*/ 0 60000 65536"/>
                  <a:gd name="T14" fmla="*/ 0 60000 65536"/>
                  <a:gd name="T15" fmla="*/ 0 w 421"/>
                  <a:gd name="T16" fmla="*/ 0 h 304"/>
                  <a:gd name="T17" fmla="*/ 421 w 421"/>
                  <a:gd name="T18" fmla="*/ 304 h 304"/>
                </a:gdLst>
                <a:ahLst/>
                <a:cxnLst>
                  <a:cxn ang="T10">
                    <a:pos x="T0" y="T1"/>
                  </a:cxn>
                  <a:cxn ang="T11">
                    <a:pos x="T2" y="T3"/>
                  </a:cxn>
                  <a:cxn ang="T12">
                    <a:pos x="T4" y="T5"/>
                  </a:cxn>
                  <a:cxn ang="T13">
                    <a:pos x="T6" y="T7"/>
                  </a:cxn>
                  <a:cxn ang="T14">
                    <a:pos x="T8" y="T9"/>
                  </a:cxn>
                </a:cxnLst>
                <a:rect l="T15" t="T16" r="T17" b="T18"/>
                <a:pathLst>
                  <a:path w="421" h="304">
                    <a:moveTo>
                      <a:pt x="0" y="216"/>
                    </a:moveTo>
                    <a:lnTo>
                      <a:pt x="0" y="303"/>
                    </a:lnTo>
                    <a:lnTo>
                      <a:pt x="420" y="64"/>
                    </a:lnTo>
                    <a:lnTo>
                      <a:pt x="420" y="0"/>
                    </a:lnTo>
                    <a:lnTo>
                      <a:pt x="0" y="216"/>
                    </a:lnTo>
                  </a:path>
                </a:pathLst>
              </a:custGeom>
              <a:grpFill/>
              <a:ln w="12700" cap="rnd" cmpd="sng">
                <a:solidFill>
                  <a:srgbClr val="000000"/>
                </a:solidFill>
                <a:prstDash val="solid"/>
                <a:round/>
                <a:headEnd/>
                <a:tailEnd/>
              </a:ln>
            </p:spPr>
            <p:txBody>
              <a:bodyPr/>
              <a:lstStyle/>
              <a:p>
                <a:pPr>
                  <a:defRPr/>
                </a:pPr>
                <a:endParaRPr lang="en-US"/>
              </a:p>
            </p:txBody>
          </p:sp>
        </p:grpSp>
        <p:sp>
          <p:nvSpPr>
            <p:cNvPr id="27" name="Text Box 27">
              <a:extLst>
                <a:ext uri="{FF2B5EF4-FFF2-40B4-BE49-F238E27FC236}">
                  <a16:creationId xmlns:a16="http://schemas.microsoft.com/office/drawing/2014/main" id="{5D9CE666-9265-F78F-A618-E7B405233E11}"/>
                </a:ext>
              </a:extLst>
            </p:cNvPr>
            <p:cNvSpPr txBox="1">
              <a:spLocks noChangeArrowheads="1"/>
            </p:cNvSpPr>
            <p:nvPr/>
          </p:nvSpPr>
          <p:spPr bwMode="auto">
            <a:xfrm rot="1800000">
              <a:off x="6211305" y="3706295"/>
              <a:ext cx="973138" cy="304800"/>
            </a:xfrm>
            <a:prstGeom prst="rect">
              <a:avLst/>
            </a:prstGeom>
            <a:noFill/>
            <a:ln w="9525">
              <a:noFill/>
              <a:miter lim="800000"/>
              <a:headEnd/>
              <a:tailEnd/>
            </a:ln>
          </p:spPr>
          <p:txBody>
            <a:bodyPr wrap="none">
              <a:spAutoFit/>
            </a:bodyPr>
            <a:lstStyle/>
            <a:p>
              <a:pPr algn="ctr" eaLnBrk="0" hangingPunct="0">
                <a:defRPr/>
              </a:pPr>
              <a:r>
                <a:rPr lang="en-US" sz="1400" b="1" dirty="0">
                  <a:latin typeface="Times" pitchFamily="18" charset="0"/>
                </a:rPr>
                <a:t>Weighting</a:t>
              </a:r>
            </a:p>
          </p:txBody>
        </p:sp>
      </p:grpSp>
    </p:spTree>
    <p:extLst>
      <p:ext uri="{BB962C8B-B14F-4D97-AF65-F5344CB8AC3E}">
        <p14:creationId xmlns:p14="http://schemas.microsoft.com/office/powerpoint/2010/main" val="1017838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id="{04B1CAF4-3452-48BC-798D-BC8BAF3B72AB}"/>
              </a:ext>
            </a:extLst>
          </p:cNvPr>
          <p:cNvGraphicFramePr>
            <a:graphicFrameLocks noChangeAspect="1"/>
          </p:cNvGraphicFramePr>
          <p:nvPr/>
        </p:nvGraphicFramePr>
        <p:xfrm>
          <a:off x="1403350" y="1458410"/>
          <a:ext cx="6337300" cy="481539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3">
            <a:extLst>
              <a:ext uri="{FF2B5EF4-FFF2-40B4-BE49-F238E27FC236}">
                <a16:creationId xmlns:a16="http://schemas.microsoft.com/office/drawing/2014/main" id="{2663F6D3-6BF9-6E29-A8DD-FB10F7E358F0}"/>
              </a:ext>
            </a:extLst>
          </p:cNvPr>
          <p:cNvSpPr txBox="1">
            <a:spLocks noChangeArrowheads="1"/>
          </p:cNvSpPr>
          <p:nvPr/>
        </p:nvSpPr>
        <p:spPr bwMode="auto">
          <a:xfrm>
            <a:off x="533400" y="6324600"/>
            <a:ext cx="815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Times New Roman" pitchFamily="18" charset="0"/>
              </a:defRPr>
            </a:lvl1pPr>
            <a:lvl2pPr marL="742950" indent="-285750" eaLnBrk="0" hangingPunct="0">
              <a:spcBef>
                <a:spcPct val="20000"/>
              </a:spcBef>
              <a:buChar char="–"/>
              <a:defRPr sz="2000">
                <a:solidFill>
                  <a:schemeClr val="tx1"/>
                </a:solidFill>
                <a:latin typeface="Times New Roman" pitchFamily="18" charset="0"/>
              </a:defRPr>
            </a:lvl2pPr>
            <a:lvl3pPr marL="1143000" indent="-228600" eaLnBrk="0" hangingPunct="0">
              <a:spcBef>
                <a:spcPct val="20000"/>
              </a:spcBef>
              <a:buChar char="•"/>
              <a:defRPr>
                <a:solidFill>
                  <a:schemeClr val="tx1"/>
                </a:solidFill>
                <a:latin typeface="Times New Roman" pitchFamily="18" charset="0"/>
              </a:defRPr>
            </a:lvl3pPr>
            <a:lvl4pPr marL="1600200" indent="-228600" eaLnBrk="0" hangingPunct="0">
              <a:spcBef>
                <a:spcPct val="20000"/>
              </a:spcBef>
              <a:buChar char="–"/>
              <a:defRPr>
                <a:solidFill>
                  <a:schemeClr val="tx1"/>
                </a:solidFill>
                <a:latin typeface="Times New Roman" pitchFamily="18" charset="0"/>
              </a:defRPr>
            </a:lvl4pPr>
            <a:lvl5pPr marL="2057400" indent="-228600" eaLnBrk="0" hangingPunct="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eaLnBrk="1" hangingPunct="1">
              <a:spcBef>
                <a:spcPct val="50000"/>
              </a:spcBef>
              <a:buFontTx/>
              <a:buNone/>
            </a:pPr>
            <a:r>
              <a:rPr lang="en-US" altLang="en-US" sz="1400" dirty="0">
                <a:solidFill>
                  <a:schemeClr val="bg1"/>
                </a:solidFill>
                <a:latin typeface="Arial" charset="0"/>
              </a:rPr>
              <a:t>Verification by self-analysis (42 vs 48 hr. forecasts), see Langland and Baker, 2004 (</a:t>
            </a:r>
            <a:r>
              <a:rPr lang="en-US" altLang="en-US" sz="1400" i="1" dirty="0">
                <a:solidFill>
                  <a:schemeClr val="bg1"/>
                </a:solidFill>
                <a:latin typeface="Arial" charset="0"/>
              </a:rPr>
              <a:t>Tellus</a:t>
            </a:r>
            <a:r>
              <a:rPr lang="en-US" altLang="en-US" sz="1400" dirty="0">
                <a:solidFill>
                  <a:schemeClr val="bg1"/>
                </a:solidFill>
                <a:latin typeface="Arial" charset="0"/>
              </a:rPr>
              <a:t>).</a:t>
            </a:r>
          </a:p>
        </p:txBody>
      </p:sp>
      <p:sp>
        <p:nvSpPr>
          <p:cNvPr id="6" name="Rectangle 4">
            <a:extLst>
              <a:ext uri="{FF2B5EF4-FFF2-40B4-BE49-F238E27FC236}">
                <a16:creationId xmlns:a16="http://schemas.microsoft.com/office/drawing/2014/main" id="{1F835668-8F36-4DA9-54D0-6F46FBECEFC0}"/>
              </a:ext>
            </a:extLst>
          </p:cNvPr>
          <p:cNvSpPr>
            <a:spLocks noChangeArrowheads="1"/>
          </p:cNvSpPr>
          <p:nvPr/>
        </p:nvSpPr>
        <p:spPr bwMode="auto">
          <a:xfrm>
            <a:off x="685800" y="152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a:solidFill>
                  <a:schemeClr val="tx1"/>
                </a:solidFill>
                <a:latin typeface="Times New Roman" pitchFamily="18" charset="0"/>
              </a:defRPr>
            </a:lvl1pPr>
            <a:lvl2pPr marL="742950" indent="-285750" eaLnBrk="0" hangingPunct="0">
              <a:spcBef>
                <a:spcPct val="20000"/>
              </a:spcBef>
              <a:buChar char="–"/>
              <a:defRPr sz="2000">
                <a:solidFill>
                  <a:schemeClr val="tx1"/>
                </a:solidFill>
                <a:latin typeface="Times New Roman" pitchFamily="18" charset="0"/>
              </a:defRPr>
            </a:lvl2pPr>
            <a:lvl3pPr marL="1143000" indent="-228600" eaLnBrk="0" hangingPunct="0">
              <a:spcBef>
                <a:spcPct val="20000"/>
              </a:spcBef>
              <a:buChar char="•"/>
              <a:defRPr>
                <a:solidFill>
                  <a:schemeClr val="tx1"/>
                </a:solidFill>
                <a:latin typeface="Times New Roman" pitchFamily="18" charset="0"/>
              </a:defRPr>
            </a:lvl3pPr>
            <a:lvl4pPr marL="1600200" indent="-228600" eaLnBrk="0" hangingPunct="0">
              <a:spcBef>
                <a:spcPct val="20000"/>
              </a:spcBef>
              <a:buChar char="–"/>
              <a:defRPr>
                <a:solidFill>
                  <a:schemeClr val="tx1"/>
                </a:solidFill>
                <a:latin typeface="Times New Roman" pitchFamily="18" charset="0"/>
              </a:defRPr>
            </a:lvl4pPr>
            <a:lvl5pPr marL="2057400" indent="-228600" eaLnBrk="0" hangingPunct="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eaLnBrk="1" hangingPunct="1">
              <a:spcBef>
                <a:spcPct val="0"/>
              </a:spcBef>
              <a:buFontTx/>
              <a:buNone/>
            </a:pPr>
            <a:r>
              <a:rPr lang="en-US" altLang="en-US" sz="4400" dirty="0">
                <a:solidFill>
                  <a:schemeClr val="accent2"/>
                </a:solidFill>
              </a:rPr>
              <a:t>Quality Control</a:t>
            </a:r>
            <a:br>
              <a:rPr lang="en-US" altLang="en-US" sz="4400" dirty="0">
                <a:solidFill>
                  <a:schemeClr val="accent2"/>
                </a:solidFill>
              </a:rPr>
            </a:br>
            <a:r>
              <a:rPr lang="en-US" altLang="en-US" sz="2800" dirty="0">
                <a:solidFill>
                  <a:schemeClr val="accent2"/>
                </a:solidFill>
              </a:rPr>
              <a:t>Does it work?  Measure to see.</a:t>
            </a:r>
            <a:endParaRPr lang="en-US" altLang="en-US" sz="2800" dirty="0">
              <a:solidFill>
                <a:schemeClr val="accent2"/>
              </a:solidFill>
              <a:latin typeface="Arial" charset="0"/>
            </a:endParaRPr>
          </a:p>
        </p:txBody>
      </p:sp>
    </p:spTree>
    <p:extLst>
      <p:ext uri="{BB962C8B-B14F-4D97-AF65-F5344CB8AC3E}">
        <p14:creationId xmlns:p14="http://schemas.microsoft.com/office/powerpoint/2010/main" val="2097802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46926DE3-F6B3-E9EE-75E0-5CFD0A3C193C}"/>
              </a:ext>
            </a:extLst>
          </p:cNvPr>
          <p:cNvSpPr txBox="1">
            <a:spLocks noChangeArrowheads="1"/>
          </p:cNvSpPr>
          <p:nvPr/>
        </p:nvSpPr>
        <p:spPr bwMode="auto">
          <a:xfrm>
            <a:off x="76200" y="6324600"/>
            <a:ext cx="739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Times New Roman" pitchFamily="18" charset="0"/>
              </a:defRPr>
            </a:lvl1pPr>
            <a:lvl2pPr marL="742950" indent="-285750" eaLnBrk="0" hangingPunct="0">
              <a:spcBef>
                <a:spcPct val="20000"/>
              </a:spcBef>
              <a:buChar char="–"/>
              <a:defRPr sz="2000">
                <a:solidFill>
                  <a:schemeClr val="tx1"/>
                </a:solidFill>
                <a:latin typeface="Times New Roman" pitchFamily="18" charset="0"/>
              </a:defRPr>
            </a:lvl2pPr>
            <a:lvl3pPr marL="1143000" indent="-228600" eaLnBrk="0" hangingPunct="0">
              <a:spcBef>
                <a:spcPct val="20000"/>
              </a:spcBef>
              <a:buChar char="•"/>
              <a:defRPr>
                <a:solidFill>
                  <a:schemeClr val="tx1"/>
                </a:solidFill>
                <a:latin typeface="Times New Roman" pitchFamily="18" charset="0"/>
              </a:defRPr>
            </a:lvl3pPr>
            <a:lvl4pPr marL="1600200" indent="-228600" eaLnBrk="0" hangingPunct="0">
              <a:spcBef>
                <a:spcPct val="20000"/>
              </a:spcBef>
              <a:buChar char="–"/>
              <a:defRPr>
                <a:solidFill>
                  <a:schemeClr val="tx1"/>
                </a:solidFill>
                <a:latin typeface="Times New Roman" pitchFamily="18" charset="0"/>
              </a:defRPr>
            </a:lvl4pPr>
            <a:lvl5pPr marL="2057400" indent="-228600" eaLnBrk="0" hangingPunct="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eaLnBrk="1" hangingPunct="1">
              <a:spcBef>
                <a:spcPct val="50000"/>
              </a:spcBef>
              <a:buFontTx/>
              <a:buNone/>
            </a:pPr>
            <a:r>
              <a:rPr lang="en-US" altLang="en-US" sz="1400" dirty="0">
                <a:solidFill>
                  <a:schemeClr val="bg1"/>
                </a:solidFill>
                <a:latin typeface="Arial" charset="0"/>
              </a:rPr>
              <a:t>Eyre (2021), Metrics for assessing the impact of observations in NWP: a theoretical study. Part I: optimal systems</a:t>
            </a:r>
          </a:p>
        </p:txBody>
      </p:sp>
      <p:sp>
        <p:nvSpPr>
          <p:cNvPr id="5" name="Rectangle 4">
            <a:extLst>
              <a:ext uri="{FF2B5EF4-FFF2-40B4-BE49-F238E27FC236}">
                <a16:creationId xmlns:a16="http://schemas.microsoft.com/office/drawing/2014/main" id="{FAD1CAE9-B7F7-EAF7-DE19-0330AC5D4B47}"/>
              </a:ext>
            </a:extLst>
          </p:cNvPr>
          <p:cNvSpPr>
            <a:spLocks noChangeArrowheads="1"/>
          </p:cNvSpPr>
          <p:nvPr/>
        </p:nvSpPr>
        <p:spPr bwMode="auto">
          <a:xfrm>
            <a:off x="685800" y="152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400">
                <a:solidFill>
                  <a:schemeClr val="tx1"/>
                </a:solidFill>
                <a:latin typeface="Times New Roman" pitchFamily="18" charset="0"/>
              </a:defRPr>
            </a:lvl1pPr>
            <a:lvl2pPr marL="742950" indent="-285750" eaLnBrk="0" hangingPunct="0">
              <a:spcBef>
                <a:spcPct val="20000"/>
              </a:spcBef>
              <a:buChar char="–"/>
              <a:defRPr sz="2000">
                <a:solidFill>
                  <a:schemeClr val="tx1"/>
                </a:solidFill>
                <a:latin typeface="Times New Roman" pitchFamily="18" charset="0"/>
              </a:defRPr>
            </a:lvl2pPr>
            <a:lvl3pPr marL="1143000" indent="-228600" eaLnBrk="0" hangingPunct="0">
              <a:spcBef>
                <a:spcPct val="20000"/>
              </a:spcBef>
              <a:buChar char="•"/>
              <a:defRPr>
                <a:solidFill>
                  <a:schemeClr val="tx1"/>
                </a:solidFill>
                <a:latin typeface="Times New Roman" pitchFamily="18" charset="0"/>
              </a:defRPr>
            </a:lvl3pPr>
            <a:lvl4pPr marL="1600200" indent="-228600" eaLnBrk="0" hangingPunct="0">
              <a:spcBef>
                <a:spcPct val="20000"/>
              </a:spcBef>
              <a:buChar char="–"/>
              <a:defRPr>
                <a:solidFill>
                  <a:schemeClr val="tx1"/>
                </a:solidFill>
                <a:latin typeface="Times New Roman" pitchFamily="18" charset="0"/>
              </a:defRPr>
            </a:lvl4pPr>
            <a:lvl5pPr marL="2057400" indent="-228600" eaLnBrk="0" hangingPunct="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eaLnBrk="1" hangingPunct="1">
              <a:spcBef>
                <a:spcPct val="0"/>
              </a:spcBef>
              <a:buFontTx/>
              <a:buNone/>
            </a:pPr>
            <a:r>
              <a:rPr lang="en-US" altLang="en-US" sz="4400" dirty="0">
                <a:solidFill>
                  <a:schemeClr val="accent2"/>
                </a:solidFill>
              </a:rPr>
              <a:t>Quality Control</a:t>
            </a:r>
            <a:br>
              <a:rPr lang="en-US" altLang="en-US" sz="4400" dirty="0">
                <a:solidFill>
                  <a:schemeClr val="accent2"/>
                </a:solidFill>
              </a:rPr>
            </a:br>
            <a:r>
              <a:rPr lang="en-US" altLang="en-US" sz="2800" dirty="0">
                <a:solidFill>
                  <a:schemeClr val="accent2"/>
                </a:solidFill>
              </a:rPr>
              <a:t>Impact on UKMO UM</a:t>
            </a:r>
            <a:endParaRPr lang="en-US" altLang="en-US" sz="2800" dirty="0">
              <a:solidFill>
                <a:schemeClr val="accent2"/>
              </a:solidFill>
              <a:latin typeface="Arial" charset="0"/>
            </a:endParaRPr>
          </a:p>
        </p:txBody>
      </p:sp>
      <p:pic>
        <p:nvPicPr>
          <p:cNvPr id="7" name="Picture 6">
            <a:extLst>
              <a:ext uri="{FF2B5EF4-FFF2-40B4-BE49-F238E27FC236}">
                <a16:creationId xmlns:a16="http://schemas.microsoft.com/office/drawing/2014/main" id="{2FFE1DEC-EC1C-0BF5-1C32-4D46FA7C9A28}"/>
              </a:ext>
            </a:extLst>
          </p:cNvPr>
          <p:cNvPicPr>
            <a:picLocks noChangeAspect="1"/>
          </p:cNvPicPr>
          <p:nvPr/>
        </p:nvPicPr>
        <p:blipFill>
          <a:blip r:embed="rId2"/>
          <a:stretch>
            <a:fillRect/>
          </a:stretch>
        </p:blipFill>
        <p:spPr>
          <a:xfrm>
            <a:off x="1752600" y="1342449"/>
            <a:ext cx="5868232" cy="4889204"/>
          </a:xfrm>
          <a:prstGeom prst="rect">
            <a:avLst/>
          </a:prstGeom>
        </p:spPr>
      </p:pic>
      <p:sp>
        <p:nvSpPr>
          <p:cNvPr id="8" name="Rectangle 7">
            <a:extLst>
              <a:ext uri="{FF2B5EF4-FFF2-40B4-BE49-F238E27FC236}">
                <a16:creationId xmlns:a16="http://schemas.microsoft.com/office/drawing/2014/main" id="{CF8016DA-2122-19FF-BB21-42816E27A7E7}"/>
              </a:ext>
            </a:extLst>
          </p:cNvPr>
          <p:cNvSpPr/>
          <p:nvPr/>
        </p:nvSpPr>
        <p:spPr bwMode="auto">
          <a:xfrm>
            <a:off x="4115216" y="5867400"/>
            <a:ext cx="1143000" cy="30480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Bent-Up Arrow 8">
            <a:extLst>
              <a:ext uri="{FF2B5EF4-FFF2-40B4-BE49-F238E27FC236}">
                <a16:creationId xmlns:a16="http://schemas.microsoft.com/office/drawing/2014/main" id="{315BEA45-BA23-7E54-4400-05DB34614BCF}"/>
              </a:ext>
            </a:extLst>
          </p:cNvPr>
          <p:cNvSpPr/>
          <p:nvPr/>
        </p:nvSpPr>
        <p:spPr bwMode="auto">
          <a:xfrm>
            <a:off x="5258216" y="4353580"/>
            <a:ext cx="2666584" cy="1752600"/>
          </a:xfrm>
          <a:prstGeom prst="bentUpArrow">
            <a:avLst>
              <a:gd name="adj1" fmla="val 2407"/>
              <a:gd name="adj2" fmla="val 5434"/>
              <a:gd name="adj3" fmla="val 16382"/>
            </a:avLst>
          </a:prstGeom>
          <a:solidFill>
            <a:srgbClr val="0070C0"/>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TextBox 9">
            <a:extLst>
              <a:ext uri="{FF2B5EF4-FFF2-40B4-BE49-F238E27FC236}">
                <a16:creationId xmlns:a16="http://schemas.microsoft.com/office/drawing/2014/main" id="{60E14124-A935-EA8C-53FB-F32700C17B40}"/>
              </a:ext>
            </a:extLst>
          </p:cNvPr>
          <p:cNvSpPr txBox="1"/>
          <p:nvPr/>
        </p:nvSpPr>
        <p:spPr>
          <a:xfrm>
            <a:off x="6543675" y="3430250"/>
            <a:ext cx="2514600" cy="1200329"/>
          </a:xfrm>
          <a:prstGeom prst="rect">
            <a:avLst/>
          </a:prstGeom>
          <a:solidFill>
            <a:schemeClr val="bg1"/>
          </a:solidFill>
        </p:spPr>
        <p:txBody>
          <a:bodyPr wrap="square" rtlCol="0">
            <a:spAutoFit/>
          </a:bodyPr>
          <a:lstStyle/>
          <a:p>
            <a:r>
              <a:rPr lang="en-US" sz="1800" dirty="0"/>
              <a:t>FSOI and DDE are two metrics that quantify observational impact on forecast error.</a:t>
            </a:r>
          </a:p>
        </p:txBody>
      </p:sp>
      <p:cxnSp>
        <p:nvCxnSpPr>
          <p:cNvPr id="11" name="Straight Arrow Connector 10">
            <a:extLst>
              <a:ext uri="{FF2B5EF4-FFF2-40B4-BE49-F238E27FC236}">
                <a16:creationId xmlns:a16="http://schemas.microsoft.com/office/drawing/2014/main" id="{2FEB83B8-A188-7C8F-4098-08C9CB539913}"/>
              </a:ext>
            </a:extLst>
          </p:cNvPr>
          <p:cNvCxnSpPr/>
          <p:nvPr/>
        </p:nvCxnSpPr>
        <p:spPr bwMode="auto">
          <a:xfrm>
            <a:off x="1157415" y="2133600"/>
            <a:ext cx="60960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116118D-4558-4B11-C55E-223096B653E3}"/>
              </a:ext>
            </a:extLst>
          </p:cNvPr>
          <p:cNvCxnSpPr/>
          <p:nvPr/>
        </p:nvCxnSpPr>
        <p:spPr bwMode="auto">
          <a:xfrm>
            <a:off x="1157415" y="2819400"/>
            <a:ext cx="60960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CA323CC7-B118-698B-D26D-A25E7026655D}"/>
              </a:ext>
            </a:extLst>
          </p:cNvPr>
          <p:cNvCxnSpPr/>
          <p:nvPr/>
        </p:nvCxnSpPr>
        <p:spPr bwMode="auto">
          <a:xfrm>
            <a:off x="1157415" y="3200400"/>
            <a:ext cx="60960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7ECAE12-0EA9-6080-08CE-E63F5A518B20}"/>
              </a:ext>
            </a:extLst>
          </p:cNvPr>
          <p:cNvCxnSpPr/>
          <p:nvPr/>
        </p:nvCxnSpPr>
        <p:spPr bwMode="auto">
          <a:xfrm>
            <a:off x="1157415" y="4648200"/>
            <a:ext cx="60960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FCC5D-C1A9-205A-5F8D-7F2BCB6010D4}"/>
              </a:ext>
            </a:extLst>
          </p:cNvPr>
          <p:cNvCxnSpPr/>
          <p:nvPr/>
        </p:nvCxnSpPr>
        <p:spPr bwMode="auto">
          <a:xfrm>
            <a:off x="1157415" y="5029200"/>
            <a:ext cx="60960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5957515-700E-EA8E-F9C6-D960838AEB93}"/>
              </a:ext>
            </a:extLst>
          </p:cNvPr>
          <p:cNvCxnSpPr/>
          <p:nvPr/>
        </p:nvCxnSpPr>
        <p:spPr bwMode="auto">
          <a:xfrm>
            <a:off x="1157415" y="5410200"/>
            <a:ext cx="60960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sp>
        <p:nvSpPr>
          <p:cNvPr id="17" name="TextBox 16">
            <a:extLst>
              <a:ext uri="{FF2B5EF4-FFF2-40B4-BE49-F238E27FC236}">
                <a16:creationId xmlns:a16="http://schemas.microsoft.com/office/drawing/2014/main" id="{F523EEB8-20CB-7511-F445-FB96B38C4364}"/>
              </a:ext>
            </a:extLst>
          </p:cNvPr>
          <p:cNvSpPr txBox="1"/>
          <p:nvPr/>
        </p:nvSpPr>
        <p:spPr>
          <a:xfrm>
            <a:off x="246842" y="654370"/>
            <a:ext cx="1066800" cy="1077218"/>
          </a:xfrm>
          <a:prstGeom prst="rect">
            <a:avLst/>
          </a:prstGeom>
          <a:noFill/>
        </p:spPr>
        <p:txBody>
          <a:bodyPr wrap="square" rtlCol="0">
            <a:spAutoFit/>
          </a:bodyPr>
          <a:lstStyle/>
          <a:p>
            <a:r>
              <a:rPr lang="en-US" sz="1600" dirty="0">
                <a:solidFill>
                  <a:schemeClr val="bg1"/>
                </a:solidFill>
              </a:rPr>
              <a:t>Arrow denotes </a:t>
            </a:r>
            <a:r>
              <a:rPr lang="en-US" sz="1600" dirty="0" err="1">
                <a:solidFill>
                  <a:schemeClr val="bg1"/>
                </a:solidFill>
              </a:rPr>
              <a:t>ob</a:t>
            </a:r>
            <a:r>
              <a:rPr lang="en-US" sz="1600" dirty="0">
                <a:solidFill>
                  <a:schemeClr val="bg1"/>
                </a:solidFill>
              </a:rPr>
              <a:t> from satellite</a:t>
            </a:r>
          </a:p>
        </p:txBody>
      </p:sp>
      <p:cxnSp>
        <p:nvCxnSpPr>
          <p:cNvPr id="18" name="Straight Arrow Connector 17">
            <a:extLst>
              <a:ext uri="{FF2B5EF4-FFF2-40B4-BE49-F238E27FC236}">
                <a16:creationId xmlns:a16="http://schemas.microsoft.com/office/drawing/2014/main" id="{30539C2E-5A09-7ED3-6F9D-C62DA4782E28}"/>
              </a:ext>
            </a:extLst>
          </p:cNvPr>
          <p:cNvCxnSpPr/>
          <p:nvPr/>
        </p:nvCxnSpPr>
        <p:spPr bwMode="auto">
          <a:xfrm>
            <a:off x="1157415" y="1066800"/>
            <a:ext cx="60960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spTree>
    <p:extLst>
      <p:ext uri="{BB962C8B-B14F-4D97-AF65-F5344CB8AC3E}">
        <p14:creationId xmlns:p14="http://schemas.microsoft.com/office/powerpoint/2010/main" val="3126814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386" name="Picture 5" descr="Lorenz_2_traj_1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16387" name="Text Box 6"/>
          <p:cNvSpPr txBox="1">
            <a:spLocks noChangeArrowheads="1"/>
          </p:cNvSpPr>
          <p:nvPr/>
        </p:nvSpPr>
        <p:spPr bwMode="auto">
          <a:xfrm>
            <a:off x="381000" y="6248400"/>
            <a:ext cx="845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1" dirty="0">
                <a:solidFill>
                  <a:srgbClr val="FF0000"/>
                </a:solidFill>
              </a:rPr>
              <a:t>Trajectory B</a:t>
            </a:r>
            <a:r>
              <a:rPr lang="en-US" altLang="en-US" sz="1800" dirty="0"/>
              <a:t> </a:t>
            </a:r>
            <a:r>
              <a:rPr lang="en-US" altLang="en-US" sz="1800" dirty="0">
                <a:solidFill>
                  <a:schemeClr val="bg1"/>
                </a:solidFill>
              </a:rPr>
              <a:t>starts with slightly different initial conditions than </a:t>
            </a:r>
            <a:r>
              <a:rPr lang="en-US" altLang="en-US" sz="1800" b="1" dirty="0">
                <a:solidFill>
                  <a:schemeClr val="bg1"/>
                </a:solidFill>
              </a:rPr>
              <a:t>Trajectory A</a:t>
            </a:r>
            <a:r>
              <a:rPr lang="en-US" altLang="en-US" sz="1800" dirty="0"/>
              <a:t>.</a:t>
            </a:r>
          </a:p>
        </p:txBody>
      </p:sp>
      <p:sp>
        <p:nvSpPr>
          <p:cNvPr id="16388" name="Text Box 8"/>
          <p:cNvSpPr txBox="1">
            <a:spLocks noChangeArrowheads="1"/>
          </p:cNvSpPr>
          <p:nvPr/>
        </p:nvSpPr>
        <p:spPr bwMode="auto">
          <a:xfrm>
            <a:off x="5438775" y="5410200"/>
            <a:ext cx="106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200" b="1">
                <a:solidFill>
                  <a:srgbClr val="3333FF"/>
                </a:solidFill>
              </a:rPr>
              <a:t>start</a:t>
            </a:r>
          </a:p>
        </p:txBody>
      </p:sp>
      <p:sp>
        <p:nvSpPr>
          <p:cNvPr id="16389" name="Line 9"/>
          <p:cNvSpPr>
            <a:spLocks noChangeShapeType="1"/>
          </p:cNvSpPr>
          <p:nvPr/>
        </p:nvSpPr>
        <p:spPr bwMode="auto">
          <a:xfrm flipV="1">
            <a:off x="5657850" y="4724400"/>
            <a:ext cx="0" cy="762000"/>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0" name="Text Box 10"/>
          <p:cNvSpPr txBox="1">
            <a:spLocks noChangeArrowheads="1"/>
          </p:cNvSpPr>
          <p:nvPr/>
        </p:nvSpPr>
        <p:spPr bwMode="auto">
          <a:xfrm>
            <a:off x="6219825" y="4467225"/>
            <a:ext cx="1247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200" b="1">
                <a:solidFill>
                  <a:srgbClr val="3333FF"/>
                </a:solidFill>
              </a:rPr>
              <a:t>Forecast after 100 time steps</a:t>
            </a:r>
          </a:p>
        </p:txBody>
      </p:sp>
      <p:sp>
        <p:nvSpPr>
          <p:cNvPr id="16391" name="Line 11"/>
          <p:cNvSpPr>
            <a:spLocks noChangeShapeType="1"/>
          </p:cNvSpPr>
          <p:nvPr/>
        </p:nvSpPr>
        <p:spPr bwMode="auto">
          <a:xfrm flipV="1">
            <a:off x="6438900" y="3781425"/>
            <a:ext cx="0" cy="762000"/>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432ABFC-EF44-6EE2-E035-E029F8F03C3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046BE89-B478-7A26-7176-5508C2200E66}"/>
              </a:ext>
            </a:extLst>
          </p:cNvPr>
          <p:cNvPicPr>
            <a:picLocks noChangeAspect="1"/>
          </p:cNvPicPr>
          <p:nvPr/>
        </p:nvPicPr>
        <p:blipFill>
          <a:blip r:embed="rId3"/>
          <a:stretch>
            <a:fillRect/>
          </a:stretch>
        </p:blipFill>
        <p:spPr>
          <a:xfrm>
            <a:off x="3054302" y="2883773"/>
            <a:ext cx="1465845" cy="798771"/>
          </a:xfrm>
          <a:prstGeom prst="rect">
            <a:avLst/>
          </a:prstGeom>
        </p:spPr>
      </p:pic>
      <p:sp>
        <p:nvSpPr>
          <p:cNvPr id="4" name="TextBox 3">
            <a:extLst>
              <a:ext uri="{FF2B5EF4-FFF2-40B4-BE49-F238E27FC236}">
                <a16:creationId xmlns:a16="http://schemas.microsoft.com/office/drawing/2014/main" id="{59064486-3B54-2757-DCEE-B1A5A7543F03}"/>
              </a:ext>
            </a:extLst>
          </p:cNvPr>
          <p:cNvSpPr txBox="1"/>
          <p:nvPr/>
        </p:nvSpPr>
        <p:spPr>
          <a:xfrm>
            <a:off x="499730" y="457200"/>
            <a:ext cx="2530549"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ML prediction…</a:t>
            </a:r>
          </a:p>
        </p:txBody>
      </p:sp>
      <p:sp>
        <p:nvSpPr>
          <p:cNvPr id="7" name="TextBox 6">
            <a:extLst>
              <a:ext uri="{FF2B5EF4-FFF2-40B4-BE49-F238E27FC236}">
                <a16:creationId xmlns:a16="http://schemas.microsoft.com/office/drawing/2014/main" id="{1292DFEE-E64A-8839-7969-2815DFBCE43B}"/>
              </a:ext>
            </a:extLst>
          </p:cNvPr>
          <p:cNvSpPr txBox="1"/>
          <p:nvPr/>
        </p:nvSpPr>
        <p:spPr>
          <a:xfrm>
            <a:off x="499729" y="1513368"/>
            <a:ext cx="2530549" cy="3416320"/>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Data </a:t>
            </a:r>
            <a:r>
              <a:rPr lang="en-US" dirty="0">
                <a:solidFill>
                  <a:schemeClr val="bg1"/>
                </a:solidFill>
                <a:latin typeface="MgOpen Cosmetica" panose="020B0500000300020003" pitchFamily="34" charset="0"/>
                <a:cs typeface="Calibri" panose="020F0502020204030204" pitchFamily="34" charset="0"/>
                <a:sym typeface="Wingdings" pitchFamily="2" charset="2"/>
              </a:rPr>
              <a:t> Analysis (assimilation)</a:t>
            </a: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r>
              <a:rPr lang="en-US" dirty="0">
                <a:solidFill>
                  <a:schemeClr val="bg1"/>
                </a:solidFill>
                <a:latin typeface="MgOpen Cosmetica" panose="020B0500000300020003" pitchFamily="34" charset="0"/>
                <a:cs typeface="Calibri" panose="020F0502020204030204" pitchFamily="34" charset="0"/>
                <a:sym typeface="Wingdings" pitchFamily="2" charset="2"/>
              </a:rPr>
              <a:t>Run model (integration + parameterization)</a:t>
            </a: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endParaRPr lang="en-US" dirty="0">
              <a:solidFill>
                <a:schemeClr val="bg1"/>
              </a:solidFill>
              <a:latin typeface="MgOpen Cosmetica" panose="020B0500000300020003" pitchFamily="34" charset="0"/>
              <a:cs typeface="Calibri" panose="020F0502020204030204" pitchFamily="34" charset="0"/>
              <a:sym typeface="Wingdings" pitchFamily="2" charset="2"/>
            </a:endParaRPr>
          </a:p>
          <a:p>
            <a:r>
              <a:rPr lang="en-US" dirty="0">
                <a:solidFill>
                  <a:schemeClr val="bg1"/>
                </a:solidFill>
                <a:latin typeface="MgOpen Cosmetica" panose="020B0500000300020003" pitchFamily="34" charset="0"/>
                <a:cs typeface="Calibri" panose="020F0502020204030204" pitchFamily="34" charset="0"/>
                <a:sym typeface="Wingdings" pitchFamily="2" charset="2"/>
              </a:rPr>
              <a:t>Write output at pre-determined interval</a:t>
            </a:r>
          </a:p>
        </p:txBody>
      </p:sp>
      <p:pic>
        <p:nvPicPr>
          <p:cNvPr id="10" name="Picture 9" descr="A planet earth with clouds and continents&#10;&#10;AI-generated content may be incorrect.">
            <a:extLst>
              <a:ext uri="{FF2B5EF4-FFF2-40B4-BE49-F238E27FC236}">
                <a16:creationId xmlns:a16="http://schemas.microsoft.com/office/drawing/2014/main" id="{16BFBAA4-00DB-2718-F79C-BA213E68666D}"/>
              </a:ext>
            </a:extLst>
          </p:cNvPr>
          <p:cNvPicPr>
            <a:picLocks noChangeAspect="1"/>
          </p:cNvPicPr>
          <p:nvPr/>
        </p:nvPicPr>
        <p:blipFill>
          <a:blip r:embed="rId4"/>
          <a:stretch>
            <a:fillRect/>
          </a:stretch>
        </p:blipFill>
        <p:spPr>
          <a:xfrm>
            <a:off x="3062177" y="988828"/>
            <a:ext cx="1377538" cy="1371600"/>
          </a:xfrm>
          <a:prstGeom prst="rect">
            <a:avLst/>
          </a:prstGeom>
        </p:spPr>
      </p:pic>
      <p:pic>
        <p:nvPicPr>
          <p:cNvPr id="12" name="Picture 11" descr="A balloon in the sky&#10;&#10;AI-generated content may be incorrect.">
            <a:extLst>
              <a:ext uri="{FF2B5EF4-FFF2-40B4-BE49-F238E27FC236}">
                <a16:creationId xmlns:a16="http://schemas.microsoft.com/office/drawing/2014/main" id="{E45DAE95-EC40-618D-041D-185CD64291EC}"/>
              </a:ext>
            </a:extLst>
          </p:cNvPr>
          <p:cNvPicPr>
            <a:picLocks noChangeAspect="1"/>
          </p:cNvPicPr>
          <p:nvPr/>
        </p:nvPicPr>
        <p:blipFill>
          <a:blip r:embed="rId5"/>
          <a:stretch>
            <a:fillRect/>
          </a:stretch>
        </p:blipFill>
        <p:spPr>
          <a:xfrm>
            <a:off x="4892866" y="988828"/>
            <a:ext cx="1093268" cy="1371600"/>
          </a:xfrm>
          <a:prstGeom prst="rect">
            <a:avLst/>
          </a:prstGeom>
        </p:spPr>
      </p:pic>
      <p:pic>
        <p:nvPicPr>
          <p:cNvPr id="14" name="Picture 13" descr="A field with several white and red objects&#10;&#10;AI-generated content may be incorrect.">
            <a:extLst>
              <a:ext uri="{FF2B5EF4-FFF2-40B4-BE49-F238E27FC236}">
                <a16:creationId xmlns:a16="http://schemas.microsoft.com/office/drawing/2014/main" id="{04F14D7C-3659-D2E8-44D1-4815895513A0}"/>
              </a:ext>
            </a:extLst>
          </p:cNvPr>
          <p:cNvPicPr>
            <a:picLocks noChangeAspect="1"/>
          </p:cNvPicPr>
          <p:nvPr/>
        </p:nvPicPr>
        <p:blipFill>
          <a:blip r:embed="rId6"/>
          <a:stretch>
            <a:fillRect/>
          </a:stretch>
        </p:blipFill>
        <p:spPr>
          <a:xfrm>
            <a:off x="6439285" y="1166362"/>
            <a:ext cx="1403498" cy="1016531"/>
          </a:xfrm>
          <a:prstGeom prst="rect">
            <a:avLst/>
          </a:prstGeom>
        </p:spPr>
      </p:pic>
      <p:pic>
        <p:nvPicPr>
          <p:cNvPr id="16" name="Picture 15" descr="A map of the north&#10;&#10;AI-generated content may be incorrect.">
            <a:extLst>
              <a:ext uri="{FF2B5EF4-FFF2-40B4-BE49-F238E27FC236}">
                <a16:creationId xmlns:a16="http://schemas.microsoft.com/office/drawing/2014/main" id="{3F77C437-22DC-1003-6AEF-82C79DF85B11}"/>
              </a:ext>
            </a:extLst>
          </p:cNvPr>
          <p:cNvPicPr>
            <a:picLocks noChangeAspect="1"/>
          </p:cNvPicPr>
          <p:nvPr/>
        </p:nvPicPr>
        <p:blipFill>
          <a:blip r:embed="rId7"/>
          <a:stretch>
            <a:fillRect/>
          </a:stretch>
        </p:blipFill>
        <p:spPr>
          <a:xfrm>
            <a:off x="3054302" y="3890143"/>
            <a:ext cx="1393288" cy="1230436"/>
          </a:xfrm>
          <a:prstGeom prst="rect">
            <a:avLst/>
          </a:prstGeom>
        </p:spPr>
      </p:pic>
      <p:sp>
        <p:nvSpPr>
          <p:cNvPr id="17" name="TextBox 16">
            <a:extLst>
              <a:ext uri="{FF2B5EF4-FFF2-40B4-BE49-F238E27FC236}">
                <a16:creationId xmlns:a16="http://schemas.microsoft.com/office/drawing/2014/main" id="{BE3447DC-1BA8-E415-20BC-3B2969000F54}"/>
              </a:ext>
            </a:extLst>
          </p:cNvPr>
          <p:cNvSpPr txBox="1"/>
          <p:nvPr/>
        </p:nvSpPr>
        <p:spPr>
          <a:xfrm>
            <a:off x="3785190" y="4720469"/>
            <a:ext cx="731459" cy="400110"/>
          </a:xfrm>
          <a:prstGeom prst="rect">
            <a:avLst/>
          </a:prstGeom>
          <a:solidFill>
            <a:schemeClr val="tx1">
              <a:alpha val="40000"/>
            </a:schemeClr>
          </a:solidFill>
        </p:spPr>
        <p:txBody>
          <a:bodyPr wrap="square" rtlCol="0">
            <a:spAutoFit/>
          </a:bodyPr>
          <a:lstStyle/>
          <a:p>
            <a:pPr algn="r"/>
            <a:r>
              <a:rPr lang="en-US" sz="1000" dirty="0">
                <a:solidFill>
                  <a:schemeClr val="bg1"/>
                </a:solidFill>
                <a:latin typeface="MgOpen Cosmetica" panose="020B0500000300020003" pitchFamily="34" charset="0"/>
              </a:rPr>
              <a:t>College of DuPage</a:t>
            </a:r>
          </a:p>
        </p:txBody>
      </p:sp>
      <p:sp>
        <p:nvSpPr>
          <p:cNvPr id="18" name="TextBox 17">
            <a:extLst>
              <a:ext uri="{FF2B5EF4-FFF2-40B4-BE49-F238E27FC236}">
                <a16:creationId xmlns:a16="http://schemas.microsoft.com/office/drawing/2014/main" id="{D79B5B7F-53F5-9D29-2B66-21B55F3E642F}"/>
              </a:ext>
            </a:extLst>
          </p:cNvPr>
          <p:cNvSpPr txBox="1"/>
          <p:nvPr/>
        </p:nvSpPr>
        <p:spPr>
          <a:xfrm>
            <a:off x="3785190" y="779630"/>
            <a:ext cx="731459" cy="246221"/>
          </a:xfrm>
          <a:prstGeom prst="rect">
            <a:avLst/>
          </a:prstGeom>
          <a:solidFill>
            <a:schemeClr val="tx1">
              <a:alpha val="40000"/>
            </a:schemeClr>
          </a:solidFill>
        </p:spPr>
        <p:txBody>
          <a:bodyPr wrap="square" rtlCol="0">
            <a:spAutoFit/>
          </a:bodyPr>
          <a:lstStyle/>
          <a:p>
            <a:pPr algn="r"/>
            <a:r>
              <a:rPr lang="en-US" sz="1000" dirty="0">
                <a:solidFill>
                  <a:schemeClr val="bg1"/>
                </a:solidFill>
                <a:latin typeface="MgOpen Cosmetica" panose="020B0500000300020003" pitchFamily="34" charset="0"/>
              </a:rPr>
              <a:t>CIRA/CSU</a:t>
            </a:r>
          </a:p>
        </p:txBody>
      </p:sp>
      <p:sp>
        <p:nvSpPr>
          <p:cNvPr id="20" name="TextBox 19">
            <a:extLst>
              <a:ext uri="{FF2B5EF4-FFF2-40B4-BE49-F238E27FC236}">
                <a16:creationId xmlns:a16="http://schemas.microsoft.com/office/drawing/2014/main" id="{69B0C648-DB68-276E-AAED-312B5A93121B}"/>
              </a:ext>
            </a:extLst>
          </p:cNvPr>
          <p:cNvSpPr txBox="1"/>
          <p:nvPr/>
        </p:nvSpPr>
        <p:spPr>
          <a:xfrm>
            <a:off x="4832503" y="2114207"/>
            <a:ext cx="547571" cy="246221"/>
          </a:xfrm>
          <a:prstGeom prst="rect">
            <a:avLst/>
          </a:prstGeom>
          <a:solidFill>
            <a:schemeClr val="tx1">
              <a:alpha val="40000"/>
            </a:schemeClr>
          </a:solidFill>
        </p:spPr>
        <p:txBody>
          <a:bodyPr wrap="square" rtlCol="0">
            <a:spAutoFit/>
          </a:bodyPr>
          <a:lstStyle/>
          <a:p>
            <a:r>
              <a:rPr lang="en-US" sz="1000" dirty="0">
                <a:solidFill>
                  <a:schemeClr val="bg1"/>
                </a:solidFill>
                <a:latin typeface="MgOpen Cosmetica" panose="020B0500000300020003" pitchFamily="34" charset="0"/>
              </a:rPr>
              <a:t>UCAR</a:t>
            </a:r>
          </a:p>
        </p:txBody>
      </p:sp>
      <p:sp>
        <p:nvSpPr>
          <p:cNvPr id="21" name="TextBox 20">
            <a:extLst>
              <a:ext uri="{FF2B5EF4-FFF2-40B4-BE49-F238E27FC236}">
                <a16:creationId xmlns:a16="http://schemas.microsoft.com/office/drawing/2014/main" id="{73BC682F-3186-87AD-C93D-B8BA3C549DA6}"/>
              </a:ext>
            </a:extLst>
          </p:cNvPr>
          <p:cNvSpPr txBox="1"/>
          <p:nvPr/>
        </p:nvSpPr>
        <p:spPr>
          <a:xfrm>
            <a:off x="6439285" y="1166362"/>
            <a:ext cx="748324" cy="246221"/>
          </a:xfrm>
          <a:prstGeom prst="rect">
            <a:avLst/>
          </a:prstGeom>
          <a:solidFill>
            <a:schemeClr val="tx1">
              <a:alpha val="40000"/>
            </a:schemeClr>
          </a:solidFill>
        </p:spPr>
        <p:txBody>
          <a:bodyPr wrap="square" rtlCol="0">
            <a:spAutoFit/>
          </a:bodyPr>
          <a:lstStyle/>
          <a:p>
            <a:r>
              <a:rPr lang="en-US" sz="1000" dirty="0">
                <a:solidFill>
                  <a:schemeClr val="bg1"/>
                </a:solidFill>
                <a:latin typeface="MgOpen Cosmetica" panose="020B0500000300020003" pitchFamily="34" charset="0"/>
              </a:rPr>
              <a:t>Wikipedia</a:t>
            </a:r>
          </a:p>
        </p:txBody>
      </p:sp>
      <p:sp>
        <p:nvSpPr>
          <p:cNvPr id="22" name="TextBox 21">
            <a:extLst>
              <a:ext uri="{FF2B5EF4-FFF2-40B4-BE49-F238E27FC236}">
                <a16:creationId xmlns:a16="http://schemas.microsoft.com/office/drawing/2014/main" id="{C6A41745-0B38-97C1-C49A-672D2FD3313B}"/>
              </a:ext>
            </a:extLst>
          </p:cNvPr>
          <p:cNvSpPr txBox="1"/>
          <p:nvPr/>
        </p:nvSpPr>
        <p:spPr>
          <a:xfrm>
            <a:off x="3030279" y="3436323"/>
            <a:ext cx="932484" cy="246221"/>
          </a:xfrm>
          <a:prstGeom prst="rect">
            <a:avLst/>
          </a:prstGeom>
          <a:solidFill>
            <a:schemeClr val="tx1">
              <a:alpha val="40000"/>
            </a:schemeClr>
          </a:solidFill>
        </p:spPr>
        <p:txBody>
          <a:bodyPr wrap="square" rtlCol="0">
            <a:spAutoFit/>
          </a:bodyPr>
          <a:lstStyle/>
          <a:p>
            <a:r>
              <a:rPr lang="en-US" sz="1000" dirty="0">
                <a:solidFill>
                  <a:schemeClr val="bg1"/>
                </a:solidFill>
                <a:latin typeface="MgOpen Cosmetica" panose="020B0500000300020003" pitchFamily="34" charset="0"/>
              </a:rPr>
              <a:t>Nano Banana</a:t>
            </a:r>
          </a:p>
        </p:txBody>
      </p:sp>
      <p:sp>
        <p:nvSpPr>
          <p:cNvPr id="23" name="TextBox 22">
            <a:extLst>
              <a:ext uri="{FF2B5EF4-FFF2-40B4-BE49-F238E27FC236}">
                <a16:creationId xmlns:a16="http://schemas.microsoft.com/office/drawing/2014/main" id="{27B50445-A333-C9B1-8653-7B05505DFA0A}"/>
              </a:ext>
            </a:extLst>
          </p:cNvPr>
          <p:cNvSpPr txBox="1"/>
          <p:nvPr/>
        </p:nvSpPr>
        <p:spPr>
          <a:xfrm>
            <a:off x="4846320" y="2991722"/>
            <a:ext cx="3751405" cy="3893374"/>
          </a:xfrm>
          <a:prstGeom prst="rect">
            <a:avLst/>
          </a:prstGeom>
          <a:noFill/>
        </p:spPr>
        <p:txBody>
          <a:bodyPr wrap="square" rtlCol="0">
            <a:spAutoFit/>
          </a:bodyPr>
          <a:lstStyle/>
          <a:p>
            <a:r>
              <a:rPr lang="en-US" sz="1300" dirty="0">
                <a:solidFill>
                  <a:schemeClr val="bg1"/>
                </a:solidFill>
                <a:latin typeface="MgOpen Cosmetica" panose="020B0500000300020003" pitchFamily="34" charset="0"/>
              </a:rPr>
              <a:t>The Good:</a:t>
            </a:r>
          </a:p>
          <a:p>
            <a:r>
              <a:rPr lang="en-US" sz="1300" dirty="0">
                <a:solidFill>
                  <a:schemeClr val="bg1"/>
                </a:solidFill>
                <a:latin typeface="MgOpen Cosmetica" panose="020B0500000300020003" pitchFamily="34" charset="0"/>
              </a:rPr>
              <a:t>Speed. Anyone with a laptop can make a 2-week forecast in minutes (after setup).*</a:t>
            </a:r>
          </a:p>
          <a:p>
            <a:endParaRPr lang="en-US" sz="1300" dirty="0">
              <a:solidFill>
                <a:schemeClr val="bg1"/>
              </a:solidFill>
              <a:latin typeface="MgOpen Cosmetica" panose="020B0500000300020003" pitchFamily="34" charset="0"/>
            </a:endParaRPr>
          </a:p>
          <a:p>
            <a:r>
              <a:rPr lang="en-US" sz="1300" dirty="0">
                <a:solidFill>
                  <a:schemeClr val="bg1"/>
                </a:solidFill>
                <a:latin typeface="MgOpen Cosmetica" panose="020B0500000300020003" pitchFamily="34" charset="0"/>
              </a:rPr>
              <a:t>The Bad:</a:t>
            </a:r>
          </a:p>
          <a:p>
            <a:r>
              <a:rPr lang="en-US" sz="1300" dirty="0">
                <a:solidFill>
                  <a:schemeClr val="bg1"/>
                </a:solidFill>
                <a:latin typeface="MgOpen Cosmetica" panose="020B0500000300020003" pitchFamily="34" charset="0"/>
              </a:rPr>
              <a:t>Blurred predictions. MSE loss functions are penalized heavily by trying to predict a tail event, so forecasts quickly lose detail. However, significant improvement in 2024/2025.</a:t>
            </a:r>
          </a:p>
          <a:p>
            <a:endParaRPr lang="en-US" sz="1300" dirty="0">
              <a:solidFill>
                <a:schemeClr val="bg1"/>
              </a:solidFill>
              <a:latin typeface="MgOpen Cosmetica" panose="020B0500000300020003" pitchFamily="34" charset="0"/>
            </a:endParaRPr>
          </a:p>
          <a:p>
            <a:r>
              <a:rPr lang="en-US" sz="1300" dirty="0">
                <a:solidFill>
                  <a:schemeClr val="bg1"/>
                </a:solidFill>
                <a:latin typeface="MgOpen Cosmetica" panose="020B0500000300020003" pitchFamily="34" charset="0"/>
              </a:rPr>
              <a:t>The Ugly:</a:t>
            </a:r>
          </a:p>
          <a:p>
            <a:pPr marL="342900" indent="-342900">
              <a:buAutoNum type="arabicPeriod"/>
            </a:pPr>
            <a:r>
              <a:rPr lang="en-US" sz="1300" dirty="0">
                <a:solidFill>
                  <a:schemeClr val="bg1"/>
                </a:solidFill>
                <a:latin typeface="MgOpen Cosmetica" panose="020B0500000300020003" pitchFamily="34" charset="0"/>
              </a:rPr>
              <a:t>Explainability. Efforts are underway to improve here, but most early ML weather prediction effort have focused on performance. I.e., If a model fails, how do you explain </a:t>
            </a:r>
            <a:r>
              <a:rPr lang="en-US" sz="1300" i="1" dirty="0">
                <a:solidFill>
                  <a:schemeClr val="bg1"/>
                </a:solidFill>
                <a:latin typeface="MgOpen Cosmetica" panose="020B0500000300020003" pitchFamily="34" charset="0"/>
              </a:rPr>
              <a:t>why</a:t>
            </a:r>
            <a:r>
              <a:rPr lang="en-US" sz="1300" dirty="0">
                <a:solidFill>
                  <a:schemeClr val="bg1"/>
                </a:solidFill>
                <a:latin typeface="MgOpen Cosmetica" panose="020B0500000300020003" pitchFamily="34" charset="0"/>
              </a:rPr>
              <a:t> it failed?</a:t>
            </a:r>
          </a:p>
          <a:p>
            <a:pPr marL="342900" indent="-342900">
              <a:buAutoNum type="arabicPeriod"/>
            </a:pPr>
            <a:r>
              <a:rPr lang="en-US" sz="1300" dirty="0">
                <a:solidFill>
                  <a:schemeClr val="bg1"/>
                </a:solidFill>
                <a:latin typeface="MgOpen Cosmetica" panose="020B0500000300020003" pitchFamily="34" charset="0"/>
              </a:rPr>
              <a:t>No mathematical constraints on conservation laws.</a:t>
            </a:r>
          </a:p>
          <a:p>
            <a:endParaRPr lang="en-US" sz="1300" dirty="0">
              <a:solidFill>
                <a:schemeClr val="bg1"/>
              </a:solidFill>
              <a:latin typeface="MgOpen Cosmetica" panose="020B0500000300020003" pitchFamily="34" charset="0"/>
            </a:endParaRPr>
          </a:p>
        </p:txBody>
      </p:sp>
      <p:sp>
        <p:nvSpPr>
          <p:cNvPr id="6" name="TextBox 5">
            <a:extLst>
              <a:ext uri="{FF2B5EF4-FFF2-40B4-BE49-F238E27FC236}">
                <a16:creationId xmlns:a16="http://schemas.microsoft.com/office/drawing/2014/main" id="{FE9DEFB6-FF1A-E5D6-91BF-C201D1A5492A}"/>
              </a:ext>
            </a:extLst>
          </p:cNvPr>
          <p:cNvSpPr txBox="1"/>
          <p:nvPr/>
        </p:nvSpPr>
        <p:spPr>
          <a:xfrm>
            <a:off x="207334" y="6357952"/>
            <a:ext cx="4090347" cy="461665"/>
          </a:xfrm>
          <a:prstGeom prst="rect">
            <a:avLst/>
          </a:prstGeom>
          <a:noFill/>
        </p:spPr>
        <p:txBody>
          <a:bodyPr wrap="square">
            <a:spAutoFit/>
          </a:bodyPr>
          <a:lstStyle/>
          <a:p>
            <a:r>
              <a:rPr lang="en-US" sz="1200" dirty="0">
                <a:solidFill>
                  <a:schemeClr val="bg1"/>
                </a:solidFill>
                <a:latin typeface="MgOpen Cosmetica" panose="020B0500000300020003" pitchFamily="34" charset="0"/>
              </a:rPr>
              <a:t>*Weeks required to train as a one-time up-front expense, but then inference can be run in minutes.  </a:t>
            </a:r>
            <a:endParaRPr lang="en-US" sz="1200" dirty="0"/>
          </a:p>
        </p:txBody>
      </p:sp>
      <p:sp>
        <p:nvSpPr>
          <p:cNvPr id="3" name="Rectangle 2">
            <a:extLst>
              <a:ext uri="{FF2B5EF4-FFF2-40B4-BE49-F238E27FC236}">
                <a16:creationId xmlns:a16="http://schemas.microsoft.com/office/drawing/2014/main" id="{4D60FE6A-41CD-CFA4-6635-1C5D28313DDB}"/>
              </a:ext>
            </a:extLst>
          </p:cNvPr>
          <p:cNvSpPr/>
          <p:nvPr/>
        </p:nvSpPr>
        <p:spPr>
          <a:xfrm>
            <a:off x="0" y="10246"/>
            <a:ext cx="9144000" cy="6858000"/>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FFFF00"/>
                </a:solidFill>
                <a:latin typeface="MgOpen Cosmetica" panose="020B0500000300020003" pitchFamily="34" charset="0"/>
              </a:rPr>
              <a:t>Both modeling approaches are data limited!</a:t>
            </a:r>
          </a:p>
        </p:txBody>
      </p:sp>
    </p:spTree>
    <p:extLst>
      <p:ext uri="{BB962C8B-B14F-4D97-AF65-F5344CB8AC3E}">
        <p14:creationId xmlns:p14="http://schemas.microsoft.com/office/powerpoint/2010/main" val="344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410" name="Picture 3" descr="Lorenz_2_traj_15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17411" name="Text Box 4"/>
          <p:cNvSpPr txBox="1">
            <a:spLocks noChangeArrowheads="1"/>
          </p:cNvSpPr>
          <p:nvPr/>
        </p:nvSpPr>
        <p:spPr bwMode="auto">
          <a:xfrm>
            <a:off x="5429250" y="4124325"/>
            <a:ext cx="30670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400" b="1">
                <a:solidFill>
                  <a:srgbClr val="3333FF"/>
                </a:solidFill>
              </a:rPr>
              <a:t>Forecasts are quite similar after 150 time steps</a:t>
            </a:r>
          </a:p>
        </p:txBody>
      </p:sp>
      <p:sp>
        <p:nvSpPr>
          <p:cNvPr id="17412" name="Line 5"/>
          <p:cNvSpPr>
            <a:spLocks noChangeShapeType="1"/>
          </p:cNvSpPr>
          <p:nvPr/>
        </p:nvSpPr>
        <p:spPr bwMode="auto">
          <a:xfrm flipV="1">
            <a:off x="5686425" y="3381375"/>
            <a:ext cx="0" cy="762000"/>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3" name="Text Box 6"/>
          <p:cNvSpPr txBox="1">
            <a:spLocks noChangeArrowheads="1"/>
          </p:cNvSpPr>
          <p:nvPr/>
        </p:nvSpPr>
        <p:spPr bwMode="auto">
          <a:xfrm>
            <a:off x="381000" y="6248400"/>
            <a:ext cx="845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1" dirty="0">
                <a:solidFill>
                  <a:srgbClr val="FF0000"/>
                </a:solidFill>
              </a:rPr>
              <a:t>Trajectory B</a:t>
            </a:r>
            <a:r>
              <a:rPr lang="en-US" altLang="en-US" sz="1800" dirty="0"/>
              <a:t> </a:t>
            </a:r>
            <a:r>
              <a:rPr lang="en-US" altLang="en-US" sz="1800" dirty="0">
                <a:solidFill>
                  <a:schemeClr val="bg1"/>
                </a:solidFill>
              </a:rPr>
              <a:t>and </a:t>
            </a:r>
            <a:r>
              <a:rPr lang="en-US" altLang="en-US" sz="1800" b="1" dirty="0">
                <a:solidFill>
                  <a:schemeClr val="bg1"/>
                </a:solidFill>
              </a:rPr>
              <a:t>Trajectory A</a:t>
            </a:r>
            <a:r>
              <a:rPr lang="en-US" altLang="en-US" sz="1800" dirty="0">
                <a:solidFill>
                  <a:schemeClr val="bg1"/>
                </a:solidFill>
              </a:rPr>
              <a:t> have similar forecasts.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434" name="Picture 3" descr="Lorenz_2_traj_2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18435" name="Text Box 4"/>
          <p:cNvSpPr txBox="1">
            <a:spLocks noChangeArrowheads="1"/>
          </p:cNvSpPr>
          <p:nvPr/>
        </p:nvSpPr>
        <p:spPr bwMode="auto">
          <a:xfrm>
            <a:off x="5667375" y="4038600"/>
            <a:ext cx="42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400" b="1"/>
              <a:t>A</a:t>
            </a:r>
          </a:p>
        </p:txBody>
      </p:sp>
      <p:sp>
        <p:nvSpPr>
          <p:cNvPr id="18436" name="Text Box 7"/>
          <p:cNvSpPr txBox="1">
            <a:spLocks noChangeArrowheads="1"/>
          </p:cNvSpPr>
          <p:nvPr/>
        </p:nvSpPr>
        <p:spPr bwMode="auto">
          <a:xfrm>
            <a:off x="381000" y="6248400"/>
            <a:ext cx="845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1" dirty="0">
                <a:solidFill>
                  <a:srgbClr val="FF0000"/>
                </a:solidFill>
              </a:rPr>
              <a:t>Trajectory B</a:t>
            </a:r>
            <a:r>
              <a:rPr lang="en-US" altLang="en-US" sz="1800" dirty="0"/>
              <a:t> </a:t>
            </a:r>
            <a:r>
              <a:rPr lang="en-US" altLang="en-US" sz="1800" dirty="0">
                <a:solidFill>
                  <a:schemeClr val="bg1"/>
                </a:solidFill>
              </a:rPr>
              <a:t>and </a:t>
            </a:r>
            <a:r>
              <a:rPr lang="en-US" altLang="en-US" sz="1800" b="1" dirty="0">
                <a:solidFill>
                  <a:schemeClr val="bg1"/>
                </a:solidFill>
              </a:rPr>
              <a:t>Trajectory A</a:t>
            </a:r>
            <a:r>
              <a:rPr lang="en-US" altLang="en-US" sz="1800" dirty="0">
                <a:solidFill>
                  <a:schemeClr val="bg1"/>
                </a:solidFill>
              </a:rPr>
              <a:t> forecasts are now quite different!</a:t>
            </a:r>
          </a:p>
        </p:txBody>
      </p:sp>
      <p:sp>
        <p:nvSpPr>
          <p:cNvPr id="18437" name="Text Box 8"/>
          <p:cNvSpPr txBox="1">
            <a:spLocks noChangeArrowheads="1"/>
          </p:cNvSpPr>
          <p:nvPr/>
        </p:nvSpPr>
        <p:spPr bwMode="auto">
          <a:xfrm>
            <a:off x="5105400" y="4114800"/>
            <a:ext cx="42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400" b="1">
                <a:solidFill>
                  <a:srgbClr val="FF0000"/>
                </a:solidFill>
              </a:rPr>
              <a:t>B</a:t>
            </a:r>
          </a:p>
        </p:txBody>
      </p:sp>
      <p:grpSp>
        <p:nvGrpSpPr>
          <p:cNvPr id="2" name="Group 12"/>
          <p:cNvGrpSpPr>
            <a:grpSpLocks/>
          </p:cNvGrpSpPr>
          <p:nvPr/>
        </p:nvGrpSpPr>
        <p:grpSpPr bwMode="auto">
          <a:xfrm>
            <a:off x="5410200" y="3352800"/>
            <a:ext cx="2752725" cy="1355725"/>
            <a:chOff x="3408" y="2112"/>
            <a:chExt cx="1734" cy="854"/>
          </a:xfrm>
        </p:grpSpPr>
        <p:sp>
          <p:nvSpPr>
            <p:cNvPr id="18440" name="Oval 9"/>
            <p:cNvSpPr>
              <a:spLocks noChangeArrowheads="1"/>
            </p:cNvSpPr>
            <p:nvPr/>
          </p:nvSpPr>
          <p:spPr bwMode="auto">
            <a:xfrm>
              <a:off x="3408" y="2112"/>
              <a:ext cx="192" cy="432"/>
            </a:xfrm>
            <a:prstGeom prst="ellipse">
              <a:avLst/>
            </a:prstGeom>
            <a:noFill/>
            <a:ln w="2540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8441" name="Text Box 10"/>
            <p:cNvSpPr txBox="1">
              <a:spLocks noChangeArrowheads="1"/>
            </p:cNvSpPr>
            <p:nvPr/>
          </p:nvSpPr>
          <p:spPr bwMode="auto">
            <a:xfrm>
              <a:off x="3882" y="2506"/>
              <a:ext cx="126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400" b="1" dirty="0">
                  <a:solidFill>
                    <a:srgbClr val="3333FF"/>
                  </a:solidFill>
                </a:rPr>
                <a:t>Region of Sensitivity where the forecasts diverge.</a:t>
              </a:r>
            </a:p>
          </p:txBody>
        </p:sp>
        <p:sp>
          <p:nvSpPr>
            <p:cNvPr id="18442" name="Line 11"/>
            <p:cNvSpPr>
              <a:spLocks noChangeShapeType="1"/>
            </p:cNvSpPr>
            <p:nvPr/>
          </p:nvSpPr>
          <p:spPr bwMode="auto">
            <a:xfrm flipH="1" flipV="1">
              <a:off x="3612" y="2352"/>
              <a:ext cx="270" cy="192"/>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458" name="Picture 3" descr="Lorenz_2_traj_25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1945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B1171C0-1C14-4AC6-AB6E-BCFA1951E457}" type="slidenum">
              <a:rPr lang="en-US" altLang="en-US" sz="1400" smtClean="0"/>
              <a:pPr eaLnBrk="1" hangingPunct="1">
                <a:spcBef>
                  <a:spcPct val="0"/>
                </a:spcBef>
                <a:buFontTx/>
                <a:buNone/>
              </a:pPr>
              <a:t>32</a:t>
            </a:fld>
            <a:endParaRPr lang="en-US" alt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482" name="Picture 3" descr="Lorenz_2_traj_3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048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A2D3087-5DEF-4C76-93B8-E5D4A21101BF}" type="slidenum">
              <a:rPr lang="en-US" altLang="en-US" sz="1400" smtClean="0"/>
              <a:pPr eaLnBrk="1" hangingPunct="1">
                <a:spcBef>
                  <a:spcPct val="0"/>
                </a:spcBef>
                <a:buFontTx/>
                <a:buNone/>
              </a:pPr>
              <a:t>33</a:t>
            </a:fld>
            <a:endParaRPr lang="en-US" altLang="en-US"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06" name="Picture 3" descr="Lorenz_2_traj_4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150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23E1571-A4F4-4266-A42F-D5B7ABFE2ABD}" type="slidenum">
              <a:rPr lang="en-US" altLang="en-US" sz="1400" smtClean="0"/>
              <a:pPr eaLnBrk="1" hangingPunct="1">
                <a:spcBef>
                  <a:spcPct val="0"/>
                </a:spcBef>
                <a:buFontTx/>
                <a:buNone/>
              </a:pPr>
              <a:t>34</a:t>
            </a:fld>
            <a:endParaRPr lang="en-US"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530" name="Picture 3" descr="Lorenz_2_traj_5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253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2ADCEC6-9813-49DD-8BB3-3143749316A2}" type="slidenum">
              <a:rPr lang="en-US" altLang="en-US" sz="1400" smtClean="0"/>
              <a:pPr eaLnBrk="1" hangingPunct="1">
                <a:spcBef>
                  <a:spcPct val="0"/>
                </a:spcBef>
                <a:buFontTx/>
                <a:buNone/>
              </a:pPr>
              <a:t>35</a:t>
            </a:fld>
            <a:endParaRPr lang="en-US" altLang="en-US"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554" name="Picture 3" descr="Lorenz_2_traj_6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355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AC8D4687-F5E0-44DD-832C-F0113616960B}" type="slidenum">
              <a:rPr lang="en-US" altLang="en-US" sz="1400" smtClean="0"/>
              <a:pPr eaLnBrk="1" hangingPunct="1">
                <a:spcBef>
                  <a:spcPct val="0"/>
                </a:spcBef>
                <a:buFontTx/>
                <a:buNone/>
              </a:pPr>
              <a:t>36</a:t>
            </a:fld>
            <a:endParaRPr lang="en-US" altLang="en-US"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578" name="Picture 3" descr="Lorenz_2_traj_7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457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70F16D4-11A7-428B-8E08-7D6D34D645C8}" type="slidenum">
              <a:rPr lang="en-US" altLang="en-US" sz="1400" smtClean="0"/>
              <a:pPr eaLnBrk="1" hangingPunct="1">
                <a:spcBef>
                  <a:spcPct val="0"/>
                </a:spcBef>
                <a:buFontTx/>
                <a:buNone/>
              </a:pPr>
              <a:t>37</a:t>
            </a:fld>
            <a:endParaRPr lang="en-US" altLang="en-US"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602" name="Picture 3" descr="Lorenz_2_traj_8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560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C5B5165B-D603-421F-BD73-1C4CC30BB42D}" type="slidenum">
              <a:rPr lang="en-US" altLang="en-US" sz="1400" smtClean="0"/>
              <a:pPr eaLnBrk="1" hangingPunct="1">
                <a:spcBef>
                  <a:spcPct val="0"/>
                </a:spcBef>
                <a:buFontTx/>
                <a:buNone/>
              </a:pPr>
              <a:t>38</a:t>
            </a:fld>
            <a:endParaRPr lang="en-US"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626" name="Picture 3" descr="Lorenz_2_traj_10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662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23D3F39-BABA-4989-8027-0AD34AAA9C42}" type="slidenum">
              <a:rPr lang="en-US" altLang="en-US" sz="1400" smtClean="0"/>
              <a:pPr eaLnBrk="1" hangingPunct="1">
                <a:spcBef>
                  <a:spcPct val="0"/>
                </a:spcBef>
                <a:buFontTx/>
                <a:buNone/>
              </a:pPr>
              <a:t>39</a:t>
            </a:fld>
            <a:endParaRPr lang="en-US"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594433-0063-DD53-31DB-C4E94BD0DF16}"/>
            </a:ext>
          </a:extLst>
        </p:cNvPr>
        <p:cNvGrpSpPr/>
        <p:nvPr/>
      </p:nvGrpSpPr>
      <p:grpSpPr>
        <a:xfrm>
          <a:off x="0" y="0"/>
          <a:ext cx="0" cy="0"/>
          <a:chOff x="0" y="0"/>
          <a:chExt cx="0" cy="0"/>
        </a:xfrm>
      </p:grpSpPr>
      <p:pic>
        <p:nvPicPr>
          <p:cNvPr id="5" name="Picture 4" descr="A map of the north&#10;&#10;AI-generated content may be incorrect.">
            <a:extLst>
              <a:ext uri="{FF2B5EF4-FFF2-40B4-BE49-F238E27FC236}">
                <a16:creationId xmlns:a16="http://schemas.microsoft.com/office/drawing/2014/main" id="{85BDA44C-28DC-E4FF-405B-261051FEE515}"/>
              </a:ext>
            </a:extLst>
          </p:cNvPr>
          <p:cNvPicPr>
            <a:picLocks noChangeAspect="1"/>
          </p:cNvPicPr>
          <p:nvPr/>
        </p:nvPicPr>
        <p:blipFill>
          <a:blip r:embed="rId2"/>
          <a:stretch>
            <a:fillRect/>
          </a:stretch>
        </p:blipFill>
        <p:spPr>
          <a:xfrm>
            <a:off x="212651" y="346415"/>
            <a:ext cx="2807208" cy="1827425"/>
          </a:xfrm>
          <a:prstGeom prst="rect">
            <a:avLst/>
          </a:prstGeom>
        </p:spPr>
      </p:pic>
      <p:pic>
        <p:nvPicPr>
          <p:cNvPr id="7" name="Picture 6" descr="A map of the north&#10;&#10;AI-generated content may be incorrect.">
            <a:extLst>
              <a:ext uri="{FF2B5EF4-FFF2-40B4-BE49-F238E27FC236}">
                <a16:creationId xmlns:a16="http://schemas.microsoft.com/office/drawing/2014/main" id="{2499EA6B-181A-4A99-5835-DE64A3CF72AD}"/>
              </a:ext>
            </a:extLst>
          </p:cNvPr>
          <p:cNvPicPr>
            <a:picLocks noChangeAspect="1"/>
          </p:cNvPicPr>
          <p:nvPr/>
        </p:nvPicPr>
        <p:blipFill>
          <a:blip r:embed="rId3"/>
          <a:stretch>
            <a:fillRect/>
          </a:stretch>
        </p:blipFill>
        <p:spPr>
          <a:xfrm>
            <a:off x="210536" y="2462127"/>
            <a:ext cx="2807208" cy="1827424"/>
          </a:xfrm>
          <a:prstGeom prst="rect">
            <a:avLst/>
          </a:prstGeom>
        </p:spPr>
      </p:pic>
      <p:pic>
        <p:nvPicPr>
          <p:cNvPr id="9" name="Picture 8" descr="A map of the north america&#10;&#10;AI-generated content may be incorrect.">
            <a:extLst>
              <a:ext uri="{FF2B5EF4-FFF2-40B4-BE49-F238E27FC236}">
                <a16:creationId xmlns:a16="http://schemas.microsoft.com/office/drawing/2014/main" id="{B3E0BF2A-8942-A8E3-91DA-F6575AE8C090}"/>
              </a:ext>
            </a:extLst>
          </p:cNvPr>
          <p:cNvPicPr>
            <a:picLocks noChangeAspect="1"/>
          </p:cNvPicPr>
          <p:nvPr/>
        </p:nvPicPr>
        <p:blipFill>
          <a:blip r:embed="rId4"/>
          <a:stretch>
            <a:fillRect/>
          </a:stretch>
        </p:blipFill>
        <p:spPr>
          <a:xfrm>
            <a:off x="3168396" y="2462127"/>
            <a:ext cx="2807208" cy="1827424"/>
          </a:xfrm>
          <a:prstGeom prst="rect">
            <a:avLst/>
          </a:prstGeom>
        </p:spPr>
      </p:pic>
      <p:pic>
        <p:nvPicPr>
          <p:cNvPr id="11" name="Picture 10" descr="A map of the united states&#10;&#10;AI-generated content may be incorrect.">
            <a:extLst>
              <a:ext uri="{FF2B5EF4-FFF2-40B4-BE49-F238E27FC236}">
                <a16:creationId xmlns:a16="http://schemas.microsoft.com/office/drawing/2014/main" id="{86F9205E-77AE-B18E-938E-A642055AAF24}"/>
              </a:ext>
            </a:extLst>
          </p:cNvPr>
          <p:cNvPicPr>
            <a:picLocks noChangeAspect="1"/>
          </p:cNvPicPr>
          <p:nvPr/>
        </p:nvPicPr>
        <p:blipFill>
          <a:blip r:embed="rId5"/>
          <a:stretch>
            <a:fillRect/>
          </a:stretch>
        </p:blipFill>
        <p:spPr>
          <a:xfrm>
            <a:off x="6124143" y="2462127"/>
            <a:ext cx="2809321" cy="1828800"/>
          </a:xfrm>
          <a:prstGeom prst="rect">
            <a:avLst/>
          </a:prstGeom>
        </p:spPr>
      </p:pic>
      <p:pic>
        <p:nvPicPr>
          <p:cNvPr id="13" name="Picture 12" descr="A map of the united states&#10;&#10;AI-generated content may be incorrect.">
            <a:extLst>
              <a:ext uri="{FF2B5EF4-FFF2-40B4-BE49-F238E27FC236}">
                <a16:creationId xmlns:a16="http://schemas.microsoft.com/office/drawing/2014/main" id="{0D4E0792-7E1F-FEFA-522D-E41459B19AC2}"/>
              </a:ext>
            </a:extLst>
          </p:cNvPr>
          <p:cNvPicPr>
            <a:picLocks noChangeAspect="1"/>
          </p:cNvPicPr>
          <p:nvPr/>
        </p:nvPicPr>
        <p:blipFill>
          <a:blip r:embed="rId6"/>
          <a:stretch>
            <a:fillRect/>
          </a:stretch>
        </p:blipFill>
        <p:spPr>
          <a:xfrm>
            <a:off x="6124142" y="4546275"/>
            <a:ext cx="2809321" cy="1828800"/>
          </a:xfrm>
          <a:prstGeom prst="rect">
            <a:avLst/>
          </a:prstGeom>
        </p:spPr>
      </p:pic>
      <p:cxnSp>
        <p:nvCxnSpPr>
          <p:cNvPr id="15" name="Straight Arrow Connector 14">
            <a:extLst>
              <a:ext uri="{FF2B5EF4-FFF2-40B4-BE49-F238E27FC236}">
                <a16:creationId xmlns:a16="http://schemas.microsoft.com/office/drawing/2014/main" id="{95CF5651-CF2B-BB06-802F-DBDA057DC442}"/>
              </a:ext>
            </a:extLst>
          </p:cNvPr>
          <p:cNvCxnSpPr>
            <a:stCxn id="5" idx="2"/>
            <a:endCxn id="7" idx="0"/>
          </p:cNvCxnSpPr>
          <p:nvPr/>
        </p:nvCxnSpPr>
        <p:spPr>
          <a:xfrm flipH="1">
            <a:off x="1614140" y="2173840"/>
            <a:ext cx="2115" cy="288287"/>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AA4B9D0-474A-D2BC-63D5-E1BC98D9543F}"/>
              </a:ext>
            </a:extLst>
          </p:cNvPr>
          <p:cNvCxnSpPr/>
          <p:nvPr/>
        </p:nvCxnSpPr>
        <p:spPr>
          <a:xfrm flipH="1">
            <a:off x="7528802" y="4280464"/>
            <a:ext cx="2115" cy="288287"/>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51104D5-AABB-302B-CD55-418E50B11888}"/>
              </a:ext>
            </a:extLst>
          </p:cNvPr>
          <p:cNvCxnSpPr>
            <a:cxnSpLocks/>
          </p:cNvCxnSpPr>
          <p:nvPr/>
        </p:nvCxnSpPr>
        <p:spPr>
          <a:xfrm>
            <a:off x="2987960" y="3369920"/>
            <a:ext cx="265601" cy="0"/>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8EC0353-A3C5-7416-6C35-98DCE15DC802}"/>
              </a:ext>
            </a:extLst>
          </p:cNvPr>
          <p:cNvCxnSpPr>
            <a:cxnSpLocks/>
          </p:cNvCxnSpPr>
          <p:nvPr/>
        </p:nvCxnSpPr>
        <p:spPr>
          <a:xfrm>
            <a:off x="5975604" y="3376527"/>
            <a:ext cx="265601" cy="0"/>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CA1DD39E-D49F-72B3-6E27-A85AF6EC2BD2}"/>
              </a:ext>
            </a:extLst>
          </p:cNvPr>
          <p:cNvSpPr txBox="1"/>
          <p:nvPr/>
        </p:nvSpPr>
        <p:spPr>
          <a:xfrm>
            <a:off x="3168396" y="435935"/>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00 </a:t>
            </a:r>
            <a:r>
              <a:rPr lang="en-US" dirty="0" err="1">
                <a:solidFill>
                  <a:schemeClr val="bg1"/>
                </a:solidFill>
                <a:latin typeface="MgOpen Cosmetica" panose="020B0500000300020003" pitchFamily="34" charset="0"/>
              </a:rPr>
              <a:t>hr</a:t>
            </a:r>
            <a:r>
              <a:rPr lang="en-US" dirty="0">
                <a:solidFill>
                  <a:schemeClr val="bg1"/>
                </a:solidFill>
                <a:latin typeface="MgOpen Cosmetica" panose="020B0500000300020003" pitchFamily="34" charset="0"/>
              </a:rPr>
              <a:t> (”analysis”)</a:t>
            </a:r>
          </a:p>
        </p:txBody>
      </p:sp>
      <p:sp>
        <p:nvSpPr>
          <p:cNvPr id="23" name="TextBox 22">
            <a:extLst>
              <a:ext uri="{FF2B5EF4-FFF2-40B4-BE49-F238E27FC236}">
                <a16:creationId xmlns:a16="http://schemas.microsoft.com/office/drawing/2014/main" id="{87F2F5DF-01DF-9859-A10F-2B5322AFDFAE}"/>
              </a:ext>
            </a:extLst>
          </p:cNvPr>
          <p:cNvSpPr txBox="1"/>
          <p:nvPr/>
        </p:nvSpPr>
        <p:spPr>
          <a:xfrm>
            <a:off x="120396" y="4424607"/>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06 </a:t>
            </a:r>
            <a:r>
              <a:rPr lang="en-US" dirty="0" err="1">
                <a:solidFill>
                  <a:schemeClr val="bg1"/>
                </a:solidFill>
                <a:latin typeface="MgOpen Cosmetica" panose="020B0500000300020003" pitchFamily="34" charset="0"/>
              </a:rPr>
              <a:t>hr</a:t>
            </a:r>
            <a:endParaRPr lang="en-US" dirty="0">
              <a:solidFill>
                <a:schemeClr val="bg1"/>
              </a:solidFill>
              <a:latin typeface="MgOpen Cosmetica" panose="020B0500000300020003" pitchFamily="34" charset="0"/>
            </a:endParaRPr>
          </a:p>
        </p:txBody>
      </p:sp>
      <p:sp>
        <p:nvSpPr>
          <p:cNvPr id="24" name="TextBox 23">
            <a:extLst>
              <a:ext uri="{FF2B5EF4-FFF2-40B4-BE49-F238E27FC236}">
                <a16:creationId xmlns:a16="http://schemas.microsoft.com/office/drawing/2014/main" id="{6DFF7D81-737A-1B30-5D3B-051B758F348F}"/>
              </a:ext>
            </a:extLst>
          </p:cNvPr>
          <p:cNvSpPr txBox="1"/>
          <p:nvPr/>
        </p:nvSpPr>
        <p:spPr>
          <a:xfrm>
            <a:off x="3114599" y="4424607"/>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12 </a:t>
            </a:r>
            <a:r>
              <a:rPr lang="en-US" dirty="0" err="1">
                <a:solidFill>
                  <a:schemeClr val="bg1"/>
                </a:solidFill>
                <a:latin typeface="MgOpen Cosmetica" panose="020B0500000300020003" pitchFamily="34" charset="0"/>
              </a:rPr>
              <a:t>hr</a:t>
            </a:r>
            <a:endParaRPr lang="en-US" dirty="0">
              <a:solidFill>
                <a:schemeClr val="bg1"/>
              </a:solidFill>
              <a:latin typeface="MgOpen Cosmetica" panose="020B0500000300020003" pitchFamily="34" charset="0"/>
            </a:endParaRPr>
          </a:p>
        </p:txBody>
      </p:sp>
      <p:sp>
        <p:nvSpPr>
          <p:cNvPr id="25" name="TextBox 24">
            <a:extLst>
              <a:ext uri="{FF2B5EF4-FFF2-40B4-BE49-F238E27FC236}">
                <a16:creationId xmlns:a16="http://schemas.microsoft.com/office/drawing/2014/main" id="{38694116-9B4E-ACD2-04A9-BE4A521E05BC}"/>
              </a:ext>
            </a:extLst>
          </p:cNvPr>
          <p:cNvSpPr txBox="1"/>
          <p:nvPr/>
        </p:nvSpPr>
        <p:spPr>
          <a:xfrm>
            <a:off x="6108404" y="2022113"/>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18 </a:t>
            </a:r>
            <a:r>
              <a:rPr lang="en-US" dirty="0" err="1">
                <a:solidFill>
                  <a:schemeClr val="bg1"/>
                </a:solidFill>
                <a:latin typeface="MgOpen Cosmetica" panose="020B0500000300020003" pitchFamily="34" charset="0"/>
              </a:rPr>
              <a:t>hr</a:t>
            </a:r>
            <a:endParaRPr lang="en-US" dirty="0">
              <a:solidFill>
                <a:schemeClr val="bg1"/>
              </a:solidFill>
              <a:latin typeface="MgOpen Cosmetica" panose="020B0500000300020003" pitchFamily="34" charset="0"/>
            </a:endParaRPr>
          </a:p>
        </p:txBody>
      </p:sp>
      <p:sp>
        <p:nvSpPr>
          <p:cNvPr id="26" name="TextBox 25">
            <a:extLst>
              <a:ext uri="{FF2B5EF4-FFF2-40B4-BE49-F238E27FC236}">
                <a16:creationId xmlns:a16="http://schemas.microsoft.com/office/drawing/2014/main" id="{E06AE938-E7C8-D9FB-2EA8-800FED5561D3}"/>
              </a:ext>
            </a:extLst>
          </p:cNvPr>
          <p:cNvSpPr txBox="1"/>
          <p:nvPr/>
        </p:nvSpPr>
        <p:spPr>
          <a:xfrm>
            <a:off x="6050033" y="6391886"/>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24 </a:t>
            </a:r>
            <a:r>
              <a:rPr lang="en-US" dirty="0" err="1">
                <a:solidFill>
                  <a:schemeClr val="bg1"/>
                </a:solidFill>
                <a:latin typeface="MgOpen Cosmetica" panose="020B0500000300020003" pitchFamily="34" charset="0"/>
              </a:rPr>
              <a:t>hr</a:t>
            </a:r>
            <a:endParaRPr lang="en-US" dirty="0">
              <a:solidFill>
                <a:schemeClr val="bg1"/>
              </a:solidFill>
              <a:latin typeface="MgOpen Cosmetica" panose="020B0500000300020003"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FB8E212-71BF-6994-7002-B1192A524E03}"/>
                  </a:ext>
                </a:extLst>
              </p:cNvPr>
              <p:cNvSpPr txBox="1"/>
              <p:nvPr/>
            </p:nvSpPr>
            <p:spPr>
              <a:xfrm>
                <a:off x="3744016" y="1260127"/>
                <a:ext cx="827984"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FFFF00"/>
                              </a:solidFill>
                              <a:latin typeface="Cambria Math" panose="02040503050406030204" pitchFamily="18" charset="0"/>
                            </a:rPr>
                          </m:ctrlPr>
                        </m:fPr>
                        <m:num>
                          <m:r>
                            <a:rPr lang="en-US"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𝑋</m:t>
                          </m:r>
                        </m:num>
                        <m:den>
                          <m:r>
                            <a:rPr lang="en-US"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𝑡</m:t>
                          </m:r>
                        </m:den>
                      </m:f>
                      <m:r>
                        <a:rPr lang="en-US" b="0" i="0"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m:t>
                      </m:r>
                    </m:oMath>
                  </m:oMathPara>
                </a14:m>
                <a:endParaRPr lang="en-US" dirty="0">
                  <a:solidFill>
                    <a:srgbClr val="FFFF00"/>
                  </a:solidFill>
                </a:endParaRPr>
              </a:p>
            </p:txBody>
          </p:sp>
        </mc:Choice>
        <mc:Fallback xmlns="">
          <p:sp>
            <p:nvSpPr>
              <p:cNvPr id="2" name="TextBox 1">
                <a:extLst>
                  <a:ext uri="{FF2B5EF4-FFF2-40B4-BE49-F238E27FC236}">
                    <a16:creationId xmlns:a16="http://schemas.microsoft.com/office/drawing/2014/main" id="{0FB8E212-71BF-6994-7002-B1192A524E03}"/>
                  </a:ext>
                </a:extLst>
              </p:cNvPr>
              <p:cNvSpPr txBox="1">
                <a:spLocks noRot="1" noChangeAspect="1" noMove="1" noResize="1" noEditPoints="1" noAdjustHandles="1" noChangeArrowheads="1" noChangeShapeType="1" noTextEdit="1"/>
              </p:cNvSpPr>
              <p:nvPr/>
            </p:nvSpPr>
            <p:spPr>
              <a:xfrm>
                <a:off x="3744016" y="1260127"/>
                <a:ext cx="827984" cy="526683"/>
              </a:xfrm>
              <a:prstGeom prst="rect">
                <a:avLst/>
              </a:prstGeom>
              <a:blipFill>
                <a:blip r:embed="rId7"/>
                <a:stretch>
                  <a:fillRect l="-7576" t="-4762" r="-1515" b="-142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E106396-2AD5-A937-F36E-76BE3C2EB954}"/>
              </a:ext>
            </a:extLst>
          </p:cNvPr>
          <p:cNvSpPr txBox="1"/>
          <p:nvPr/>
        </p:nvSpPr>
        <p:spPr>
          <a:xfrm>
            <a:off x="210536" y="6321912"/>
            <a:ext cx="2530549"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The traditional way…</a:t>
            </a:r>
          </a:p>
        </p:txBody>
      </p:sp>
      <p:sp>
        <p:nvSpPr>
          <p:cNvPr id="6" name="TextBox 5">
            <a:extLst>
              <a:ext uri="{FF2B5EF4-FFF2-40B4-BE49-F238E27FC236}">
                <a16:creationId xmlns:a16="http://schemas.microsoft.com/office/drawing/2014/main" id="{CAFA6C9A-0650-2B7C-AED1-3E87955A197B}"/>
              </a:ext>
            </a:extLst>
          </p:cNvPr>
          <p:cNvSpPr txBox="1"/>
          <p:nvPr/>
        </p:nvSpPr>
        <p:spPr>
          <a:xfrm>
            <a:off x="5159503" y="1287914"/>
            <a:ext cx="2602264" cy="276999"/>
          </a:xfrm>
          <a:prstGeom prst="rect">
            <a:avLst/>
          </a:prstGeom>
          <a:noFill/>
        </p:spPr>
        <p:txBody>
          <a:bodyPr wrap="square" lIns="0" tIns="0" rIns="0" bIns="0" rtlCol="0">
            <a:spAutoFit/>
          </a:bodyPr>
          <a:lstStyle/>
          <a:p>
            <a:r>
              <a:rPr lang="en-US" dirty="0">
                <a:solidFill>
                  <a:srgbClr val="FFFF00"/>
                </a:solidFill>
                <a:latin typeface="MgOpen Cosmetica" panose="020B0500000300020003" pitchFamily="34" charset="0"/>
              </a:rPr>
              <a:t>Integrate forward in time.</a:t>
            </a:r>
          </a:p>
        </p:txBody>
      </p:sp>
      <p:sp>
        <p:nvSpPr>
          <p:cNvPr id="8" name="TextBox 7">
            <a:extLst>
              <a:ext uri="{FF2B5EF4-FFF2-40B4-BE49-F238E27FC236}">
                <a16:creationId xmlns:a16="http://schemas.microsoft.com/office/drawing/2014/main" id="{CDF07C2D-D43B-E7DD-4BEC-E2DB7623CB89}"/>
              </a:ext>
            </a:extLst>
          </p:cNvPr>
          <p:cNvSpPr txBox="1"/>
          <p:nvPr/>
        </p:nvSpPr>
        <p:spPr>
          <a:xfrm>
            <a:off x="415480" y="4964868"/>
            <a:ext cx="4744023" cy="1107996"/>
          </a:xfrm>
          <a:prstGeom prst="rect">
            <a:avLst/>
          </a:prstGeom>
          <a:noFill/>
        </p:spPr>
        <p:txBody>
          <a:bodyPr wrap="square" lIns="0" tIns="0" rIns="0" bIns="0" rtlCol="0">
            <a:spAutoFit/>
          </a:bodyPr>
          <a:lstStyle/>
          <a:p>
            <a:r>
              <a:rPr lang="en-US" dirty="0">
                <a:solidFill>
                  <a:srgbClr val="FFFF00"/>
                </a:solidFill>
                <a:latin typeface="MgOpen Cosmetica" panose="020B0500000300020003" pitchFamily="34" charset="0"/>
              </a:rPr>
              <a:t>Differ primarily in </a:t>
            </a:r>
          </a:p>
          <a:p>
            <a:pPr marL="342900" indent="-342900">
              <a:buAutoNum type="arabicPeriod"/>
            </a:pPr>
            <a:r>
              <a:rPr lang="en-US" dirty="0">
                <a:solidFill>
                  <a:srgbClr val="FFFF00"/>
                </a:solidFill>
                <a:latin typeface="MgOpen Cosmetica" panose="020B0500000300020003" pitchFamily="34" charset="0"/>
              </a:rPr>
              <a:t>Spatial discretization (How is grid handled?)</a:t>
            </a:r>
          </a:p>
          <a:p>
            <a:pPr marL="342900" indent="-342900">
              <a:buAutoNum type="arabicPeriod"/>
            </a:pPr>
            <a:r>
              <a:rPr lang="en-US" dirty="0">
                <a:solidFill>
                  <a:srgbClr val="FFFF00"/>
                </a:solidFill>
                <a:latin typeface="MgOpen Cosmetica" panose="020B0500000300020003" pitchFamily="34" charset="0"/>
              </a:rPr>
              <a:t>Temporal discretization (How does model handle time stepping?)</a:t>
            </a:r>
          </a:p>
        </p:txBody>
      </p:sp>
    </p:spTree>
    <p:extLst>
      <p:ext uri="{BB962C8B-B14F-4D97-AF65-F5344CB8AC3E}">
        <p14:creationId xmlns:p14="http://schemas.microsoft.com/office/powerpoint/2010/main" val="1777538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650" name="Picture 3" descr="Lorenz_2_traj_20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765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0D72591-109F-47D4-BF55-F0CADC5C94B4}" type="slidenum">
              <a:rPr lang="en-US" altLang="en-US" sz="1400" smtClean="0"/>
              <a:pPr eaLnBrk="1" hangingPunct="1">
                <a:spcBef>
                  <a:spcPct val="0"/>
                </a:spcBef>
                <a:buFontTx/>
                <a:buNone/>
              </a:pPr>
              <a:t>40</a:t>
            </a:fld>
            <a:endParaRPr lang="en-US" altLang="en-US"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674" name="Picture 4" descr="Lorenz_2_traj_8000_steps_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867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58A0540-50BD-4DFC-B111-E91FF0349D4C}" type="slidenum">
              <a:rPr lang="en-US" altLang="en-US" sz="1400" smtClean="0"/>
              <a:pPr eaLnBrk="1" hangingPunct="1">
                <a:spcBef>
                  <a:spcPct val="0"/>
                </a:spcBef>
                <a:buFontTx/>
                <a:buNone/>
              </a:pPr>
              <a:t>41</a:t>
            </a:fld>
            <a:endParaRPr lang="en-US" alt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C16462B-A7DD-70FD-8073-98A1116ADFF8}"/>
            </a:ext>
          </a:extLst>
        </p:cNvPr>
        <p:cNvGrpSpPr/>
        <p:nvPr/>
      </p:nvGrpSpPr>
      <p:grpSpPr>
        <a:xfrm>
          <a:off x="0" y="0"/>
          <a:ext cx="0" cy="0"/>
          <a:chOff x="0" y="0"/>
          <a:chExt cx="0" cy="0"/>
        </a:xfrm>
      </p:grpSpPr>
      <p:pic>
        <p:nvPicPr>
          <p:cNvPr id="28674" name="Picture 4" descr="Lorenz_2_traj_8000_steps_2">
            <a:extLst>
              <a:ext uri="{FF2B5EF4-FFF2-40B4-BE49-F238E27FC236}">
                <a16:creationId xmlns:a16="http://schemas.microsoft.com/office/drawing/2014/main" id="{1FA82DBD-D42D-B77C-E476-C2EB0C10FEE7}"/>
              </a:ext>
            </a:extLst>
          </p:cNvP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14400" y="457200"/>
            <a:ext cx="7315200" cy="5486400"/>
          </a:xfrm>
          <a:noFill/>
        </p:spPr>
      </p:pic>
      <p:sp>
        <p:nvSpPr>
          <p:cNvPr id="28675" name="Slide Number Placeholder 1">
            <a:extLst>
              <a:ext uri="{FF2B5EF4-FFF2-40B4-BE49-F238E27FC236}">
                <a16:creationId xmlns:a16="http://schemas.microsoft.com/office/drawing/2014/main" id="{8A4F605D-93EC-C49F-EAE8-D2EEB95FD0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58A0540-50BD-4DFC-B111-E91FF0349D4C}" type="slidenum">
              <a:rPr lang="en-US" altLang="en-US" sz="1400" smtClean="0"/>
              <a:pPr eaLnBrk="1" hangingPunct="1">
                <a:spcBef>
                  <a:spcPct val="0"/>
                </a:spcBef>
                <a:buFontTx/>
                <a:buNone/>
              </a:pPr>
              <a:t>42</a:t>
            </a:fld>
            <a:endParaRPr lang="en-US" altLang="en-US" sz="1400"/>
          </a:p>
        </p:txBody>
      </p:sp>
      <p:sp>
        <p:nvSpPr>
          <p:cNvPr id="2" name="Rectangle 1">
            <a:extLst>
              <a:ext uri="{FF2B5EF4-FFF2-40B4-BE49-F238E27FC236}">
                <a16:creationId xmlns:a16="http://schemas.microsoft.com/office/drawing/2014/main" id="{F239F2A9-4F6C-6412-3C81-ABFD9A27FB7B}"/>
              </a:ext>
            </a:extLst>
          </p:cNvPr>
          <p:cNvSpPr/>
          <p:nvPr/>
        </p:nvSpPr>
        <p:spPr>
          <a:xfrm>
            <a:off x="0" y="0"/>
            <a:ext cx="9144000" cy="6858000"/>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19FA3E-868E-D96A-771F-CF685A733F22}"/>
                  </a:ext>
                </a:extLst>
              </p:cNvPr>
              <p:cNvSpPr txBox="1"/>
              <p:nvPr/>
            </p:nvSpPr>
            <p:spPr>
              <a:xfrm>
                <a:off x="876169" y="2129575"/>
                <a:ext cx="3286669"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𝑢</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𝑢</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𝑓𝑣</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𝑔</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𝑧</m:t>
                          </m:r>
                        </m:num>
                        <m:den>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𝑥</m:t>
                          </m:r>
                        </m:den>
                      </m:f>
                      <m:r>
                        <a:rPr lang="en-US" b="0" i="0" smtClean="0">
                          <a:solidFill>
                            <a:schemeClr val="bg1"/>
                          </a:solidFill>
                          <a:latin typeface="Cambria Math" panose="02040503050406030204" pitchFamily="18" charset="0"/>
                          <a:ea typeface="Cambria Math" panose="02040503050406030204" pitchFamily="18" charset="0"/>
                        </a:rPr>
                        <m:t> − </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𝐹</m:t>
                          </m:r>
                        </m:e>
                        <m:sub>
                          <m:r>
                            <a:rPr lang="en-US" b="0" i="1" smtClean="0">
                              <a:solidFill>
                                <a:schemeClr val="bg1"/>
                              </a:solidFill>
                              <a:latin typeface="Cambria Math" panose="02040503050406030204" pitchFamily="18" charset="0"/>
                              <a:ea typeface="Cambria Math" panose="02040503050406030204" pitchFamily="18" charset="0"/>
                            </a:rPr>
                            <m:t>𝑥</m:t>
                          </m:r>
                        </m:sub>
                      </m:sSub>
                    </m:oMath>
                  </m:oMathPara>
                </a14:m>
                <a:endParaRPr lang="en-US" dirty="0">
                  <a:solidFill>
                    <a:schemeClr val="bg1"/>
                  </a:solidFill>
                </a:endParaRPr>
              </a:p>
            </p:txBody>
          </p:sp>
        </mc:Choice>
        <mc:Fallback xmlns="">
          <p:sp>
            <p:nvSpPr>
              <p:cNvPr id="3" name="TextBox 2">
                <a:extLst>
                  <a:ext uri="{FF2B5EF4-FFF2-40B4-BE49-F238E27FC236}">
                    <a16:creationId xmlns:a16="http://schemas.microsoft.com/office/drawing/2014/main" id="{6B19FA3E-868E-D96A-771F-CF685A733F22}"/>
                  </a:ext>
                </a:extLst>
              </p:cNvPr>
              <p:cNvSpPr txBox="1">
                <a:spLocks noRot="1" noChangeAspect="1" noMove="1" noResize="1" noEditPoints="1" noAdjustHandles="1" noChangeArrowheads="1" noChangeShapeType="1" noTextEdit="1"/>
              </p:cNvSpPr>
              <p:nvPr/>
            </p:nvSpPr>
            <p:spPr>
              <a:xfrm>
                <a:off x="876169" y="2129575"/>
                <a:ext cx="3286669" cy="526683"/>
              </a:xfrm>
              <a:prstGeom prst="rect">
                <a:avLst/>
              </a:prstGeom>
              <a:blipFill>
                <a:blip r:embed="rId4"/>
                <a:stretch>
                  <a:fillRect l="-1544" t="-2326"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9356CE-76C0-2E17-E28B-65DDEFDE72AE}"/>
                  </a:ext>
                </a:extLst>
              </p:cNvPr>
              <p:cNvSpPr txBox="1"/>
              <p:nvPr/>
            </p:nvSpPr>
            <p:spPr>
              <a:xfrm>
                <a:off x="851117" y="2963636"/>
                <a:ext cx="3369449" cy="574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𝑣</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𝑣</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𝑓𝑢</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𝑔</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𝑧</m:t>
                          </m:r>
                        </m:num>
                        <m:den>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𝑦</m:t>
                          </m:r>
                        </m:den>
                      </m:f>
                      <m:r>
                        <a:rPr lang="en-US" b="0" i="0" smtClean="0">
                          <a:solidFill>
                            <a:schemeClr val="bg1"/>
                          </a:solidFill>
                          <a:latin typeface="Cambria Math" panose="02040503050406030204" pitchFamily="18" charset="0"/>
                          <a:ea typeface="Cambria Math" panose="02040503050406030204" pitchFamily="18" charset="0"/>
                        </a:rPr>
                        <m:t> − </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𝐹</m:t>
                          </m:r>
                        </m:e>
                        <m:sub>
                          <m:r>
                            <a:rPr lang="en-US" b="0" i="1" smtClean="0">
                              <a:solidFill>
                                <a:schemeClr val="bg1"/>
                              </a:solidFill>
                              <a:latin typeface="Cambria Math" panose="02040503050406030204" pitchFamily="18" charset="0"/>
                              <a:ea typeface="Cambria Math" panose="02040503050406030204" pitchFamily="18" charset="0"/>
                            </a:rPr>
                            <m:t>𝑦</m:t>
                          </m:r>
                        </m:sub>
                      </m:sSub>
                    </m:oMath>
                  </m:oMathPara>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D59356CE-76C0-2E17-E28B-65DDEFDE72AE}"/>
                  </a:ext>
                </a:extLst>
              </p:cNvPr>
              <p:cNvSpPr txBox="1">
                <a:spLocks noRot="1" noChangeAspect="1" noMove="1" noResize="1" noEditPoints="1" noAdjustHandles="1" noChangeArrowheads="1" noChangeShapeType="1" noTextEdit="1"/>
              </p:cNvSpPr>
              <p:nvPr/>
            </p:nvSpPr>
            <p:spPr>
              <a:xfrm>
                <a:off x="851117" y="2963636"/>
                <a:ext cx="3369449" cy="574003"/>
              </a:xfrm>
              <a:prstGeom prst="rect">
                <a:avLst/>
              </a:prstGeom>
              <a:blipFill>
                <a:blip r:embed="rId5"/>
                <a:stretch>
                  <a:fillRect l="-376" t="-2174"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E29428-C880-3D23-A46C-8D4B5F8E5FFB}"/>
                  </a:ext>
                </a:extLst>
              </p:cNvPr>
              <p:cNvSpPr txBox="1"/>
              <p:nvPr/>
            </p:nvSpPr>
            <p:spPr>
              <a:xfrm>
                <a:off x="876169" y="3896591"/>
                <a:ext cx="3463128" cy="583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𝑤</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𝑤</m:t>
                      </m:r>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𝜌</m:t>
                              </m:r>
                            </m:e>
                            <m:sub>
                              <m:r>
                                <a:rPr lang="en-US" b="0" i="1" smtClean="0">
                                  <a:solidFill>
                                    <a:schemeClr val="bg1"/>
                                  </a:solidFill>
                                  <a:latin typeface="Cambria Math" panose="02040503050406030204" pitchFamily="18" charset="0"/>
                                  <a:ea typeface="Cambria Math" panose="02040503050406030204" pitchFamily="18" charset="0"/>
                                </a:rPr>
                                <m:t>0</m:t>
                              </m:r>
                            </m:sub>
                          </m:sSub>
                        </m:den>
                      </m:f>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𝑝</m:t>
                              </m:r>
                            </m:e>
                            <m:sup>
                              <m:r>
                                <a:rPr lang="en-US" b="0" i="1" smtClean="0">
                                  <a:solidFill>
                                    <a:schemeClr val="bg1"/>
                                  </a:solidFill>
                                  <a:latin typeface="Cambria Math" panose="02040503050406030204" pitchFamily="18" charset="0"/>
                                  <a:ea typeface="Cambria Math" panose="02040503050406030204" pitchFamily="18" charset="0"/>
                                </a:rPr>
                                <m:t>′</m:t>
                              </m:r>
                            </m:sup>
                          </m:sSup>
                        </m:num>
                        <m:den>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𝑧</m:t>
                          </m:r>
                        </m:den>
                      </m:f>
                      <m:r>
                        <a:rPr lang="en-US" b="0" i="0"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𝐵𝑔</m:t>
                      </m:r>
                      <m:r>
                        <a:rPr lang="en-US" b="0" i="0"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𝑔𝑞</m:t>
                      </m:r>
                    </m:oMath>
                  </m:oMathPara>
                </a14:m>
                <a:endParaRPr lang="en-US" dirty="0">
                  <a:solidFill>
                    <a:schemeClr val="bg1"/>
                  </a:solidFill>
                </a:endParaRPr>
              </a:p>
            </p:txBody>
          </p:sp>
        </mc:Choice>
        <mc:Fallback xmlns="">
          <p:sp>
            <p:nvSpPr>
              <p:cNvPr id="5" name="TextBox 4">
                <a:extLst>
                  <a:ext uri="{FF2B5EF4-FFF2-40B4-BE49-F238E27FC236}">
                    <a16:creationId xmlns:a16="http://schemas.microsoft.com/office/drawing/2014/main" id="{9EE29428-C880-3D23-A46C-8D4B5F8E5FFB}"/>
                  </a:ext>
                </a:extLst>
              </p:cNvPr>
              <p:cNvSpPr txBox="1">
                <a:spLocks noRot="1" noChangeAspect="1" noMove="1" noResize="1" noEditPoints="1" noAdjustHandles="1" noChangeArrowheads="1" noChangeShapeType="1" noTextEdit="1"/>
              </p:cNvSpPr>
              <p:nvPr/>
            </p:nvSpPr>
            <p:spPr>
              <a:xfrm>
                <a:off x="876169" y="3896591"/>
                <a:ext cx="3463128" cy="583493"/>
              </a:xfrm>
              <a:prstGeom prst="rect">
                <a:avLst/>
              </a:prstGeom>
              <a:blipFill>
                <a:blip r:embed="rId6"/>
                <a:stretch>
                  <a:fillRect l="-1465" r="-1099"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FCE093A-04BA-8146-FAA0-3AAA9BFC5E25}"/>
                  </a:ext>
                </a:extLst>
              </p:cNvPr>
              <p:cNvSpPr txBox="1"/>
              <p:nvPr/>
            </p:nvSpPr>
            <p:spPr>
              <a:xfrm>
                <a:off x="5352754" y="2137861"/>
                <a:ext cx="1856727" cy="574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𝑢</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𝑥</m:t>
                          </m:r>
                        </m:den>
                      </m:f>
                      <m:r>
                        <a:rPr lang="en-US"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𝑣</m:t>
                          </m:r>
                        </m:num>
                        <m:den>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𝑦</m:t>
                          </m:r>
                        </m:den>
                      </m:f>
                      <m:r>
                        <a:rPr lang="en-US" b="0" i="1"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𝜔</m:t>
                          </m:r>
                        </m:num>
                        <m:den>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𝑝</m:t>
                          </m:r>
                        </m:den>
                      </m:f>
                      <m:r>
                        <a:rPr lang="en-US" b="0" i="0"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6" name="TextBox 5">
                <a:extLst>
                  <a:ext uri="{FF2B5EF4-FFF2-40B4-BE49-F238E27FC236}">
                    <a16:creationId xmlns:a16="http://schemas.microsoft.com/office/drawing/2014/main" id="{7FCE093A-04BA-8146-FAA0-3AAA9BFC5E25}"/>
                  </a:ext>
                </a:extLst>
              </p:cNvPr>
              <p:cNvSpPr txBox="1">
                <a:spLocks noRot="1" noChangeAspect="1" noMove="1" noResize="1" noEditPoints="1" noAdjustHandles="1" noChangeArrowheads="1" noChangeShapeType="1" noTextEdit="1"/>
              </p:cNvSpPr>
              <p:nvPr/>
            </p:nvSpPr>
            <p:spPr>
              <a:xfrm>
                <a:off x="5352754" y="2137861"/>
                <a:ext cx="1856727" cy="574003"/>
              </a:xfrm>
              <a:prstGeom prst="rect">
                <a:avLst/>
              </a:prstGeom>
              <a:blipFill>
                <a:blip r:embed="rId7"/>
                <a:stretch>
                  <a:fillRect l="-2721" t="-2174" r="-2721"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25F164-5CB6-F4C7-2861-49A7AB0518E4}"/>
                  </a:ext>
                </a:extLst>
              </p:cNvPr>
              <p:cNvSpPr txBox="1"/>
              <p:nvPr/>
            </p:nvSpPr>
            <p:spPr>
              <a:xfrm>
                <a:off x="5335733" y="2999071"/>
                <a:ext cx="2772682" cy="621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𝑇</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𝑇</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𝜔</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𝑅𝑇</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𝑐</m:t>
                              </m:r>
                            </m:e>
                            <m:sub>
                              <m:r>
                                <a:rPr lang="en-US" b="0" i="1" smtClean="0">
                                  <a:solidFill>
                                    <a:schemeClr val="bg1"/>
                                  </a:solidFill>
                                  <a:latin typeface="Cambria Math" panose="02040503050406030204" pitchFamily="18" charset="0"/>
                                  <a:ea typeface="Cambria Math" panose="02040503050406030204" pitchFamily="18" charset="0"/>
                                </a:rPr>
                                <m:t>𝑝</m:t>
                              </m:r>
                            </m:sub>
                          </m:sSub>
                          <m:r>
                            <a:rPr lang="en-US" b="0" i="1" smtClean="0">
                              <a:solidFill>
                                <a:schemeClr val="bg1"/>
                              </a:solidFill>
                              <a:latin typeface="Cambria Math" panose="02040503050406030204" pitchFamily="18" charset="0"/>
                              <a:ea typeface="Cambria Math" panose="02040503050406030204" pitchFamily="18" charset="0"/>
                            </a:rPr>
                            <m:t>𝑝</m:t>
                          </m:r>
                        </m:den>
                      </m:f>
                      <m:r>
                        <a:rPr lang="en-US" b="0" i="0"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ℋ</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𝑐</m:t>
                              </m:r>
                            </m:e>
                            <m:sub>
                              <m:r>
                                <a:rPr lang="en-US" b="0" i="1" smtClean="0">
                                  <a:solidFill>
                                    <a:schemeClr val="bg1"/>
                                  </a:solidFill>
                                  <a:latin typeface="Cambria Math" panose="02040503050406030204" pitchFamily="18" charset="0"/>
                                  <a:ea typeface="Cambria Math" panose="02040503050406030204" pitchFamily="18" charset="0"/>
                                </a:rPr>
                                <m:t>𝑝</m:t>
                              </m:r>
                            </m:sub>
                          </m:sSub>
                        </m:den>
                      </m:f>
                    </m:oMath>
                  </m:oMathPara>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BC25F164-5CB6-F4C7-2861-49A7AB0518E4}"/>
                  </a:ext>
                </a:extLst>
              </p:cNvPr>
              <p:cNvSpPr txBox="1">
                <a:spLocks noRot="1" noChangeAspect="1" noMove="1" noResize="1" noEditPoints="1" noAdjustHandles="1" noChangeArrowheads="1" noChangeShapeType="1" noTextEdit="1"/>
              </p:cNvSpPr>
              <p:nvPr/>
            </p:nvSpPr>
            <p:spPr>
              <a:xfrm>
                <a:off x="5335733" y="2999071"/>
                <a:ext cx="2772682" cy="621517"/>
              </a:xfrm>
              <a:prstGeom prst="rect">
                <a:avLst/>
              </a:prstGeom>
              <a:blipFill>
                <a:blip r:embed="rId8"/>
                <a:stretch>
                  <a:fillRect l="-1826" t="-2000" r="-1370"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6E4F2A-F3D5-0754-F3A2-F6A82A55DB6E}"/>
                  </a:ext>
                </a:extLst>
              </p:cNvPr>
              <p:cNvSpPr txBox="1"/>
              <p:nvPr/>
            </p:nvSpPr>
            <p:spPr>
              <a:xfrm>
                <a:off x="5345562" y="3911837"/>
                <a:ext cx="2224776"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𝑞</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𝑞</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𝐸</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𝑃</m:t>
                      </m:r>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AC6E4F2A-F3D5-0754-F3A2-F6A82A55DB6E}"/>
                  </a:ext>
                </a:extLst>
              </p:cNvPr>
              <p:cNvSpPr txBox="1">
                <a:spLocks noRot="1" noChangeAspect="1" noMove="1" noResize="1" noEditPoints="1" noAdjustHandles="1" noChangeArrowheads="1" noChangeShapeType="1" noTextEdit="1"/>
              </p:cNvSpPr>
              <p:nvPr/>
            </p:nvSpPr>
            <p:spPr>
              <a:xfrm>
                <a:off x="5345562" y="3911837"/>
                <a:ext cx="2224776" cy="526683"/>
              </a:xfrm>
              <a:prstGeom prst="rect">
                <a:avLst/>
              </a:prstGeom>
              <a:blipFill>
                <a:blip r:embed="rId9"/>
                <a:stretch>
                  <a:fillRect l="-2260" t="-4762" r="-1695" b="-1428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87CAE05-ABDA-E477-1E8D-4010C9AD5A6A}"/>
              </a:ext>
            </a:extLst>
          </p:cNvPr>
          <p:cNvSpPr txBox="1"/>
          <p:nvPr/>
        </p:nvSpPr>
        <p:spPr>
          <a:xfrm>
            <a:off x="1771301" y="5172319"/>
            <a:ext cx="5601398" cy="923330"/>
          </a:xfrm>
          <a:prstGeom prst="rect">
            <a:avLst/>
          </a:prstGeom>
          <a:noFill/>
        </p:spPr>
        <p:txBody>
          <a:bodyPr wrap="square" rtlCol="0">
            <a:spAutoFit/>
          </a:bodyPr>
          <a:lstStyle/>
          <a:p>
            <a:r>
              <a:rPr lang="en-US" dirty="0">
                <a:solidFill>
                  <a:schemeClr val="bg1"/>
                </a:solidFill>
                <a:latin typeface="MgOpen Cosmetica" panose="020B0500000300020003" pitchFamily="34" charset="0"/>
              </a:rPr>
              <a:t>Large forecast errors can arise out of initially small deviations from truth. In other words, forecast uncertainty is highly sensitive to initial conditions.</a:t>
            </a:r>
          </a:p>
        </p:txBody>
      </p:sp>
    </p:spTree>
    <p:extLst>
      <p:ext uri="{BB962C8B-B14F-4D97-AF65-F5344CB8AC3E}">
        <p14:creationId xmlns:p14="http://schemas.microsoft.com/office/powerpoint/2010/main" val="3297890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9AA079E1-D9B0-72B8-A455-8224776E3A57}"/>
              </a:ext>
            </a:extLst>
          </p:cNvPr>
          <p:cNvPicPr>
            <a:picLocks noChangeAspect="1"/>
          </p:cNvPicPr>
          <p:nvPr/>
        </p:nvPicPr>
        <p:blipFill>
          <a:blip r:embed="rId3"/>
          <a:stretch>
            <a:fillRect/>
          </a:stretch>
        </p:blipFill>
        <p:spPr>
          <a:xfrm>
            <a:off x="4355869" y="3117273"/>
            <a:ext cx="4788131" cy="3740727"/>
          </a:xfrm>
          <a:prstGeom prst="rect">
            <a:avLst/>
          </a:prstGeom>
        </p:spPr>
      </p:pic>
      <p:pic>
        <p:nvPicPr>
          <p:cNvPr id="6" name="Picture 5" descr="A graph of a number of numbers&#10;&#10;AI-generated content may be incorrect.">
            <a:extLst>
              <a:ext uri="{FF2B5EF4-FFF2-40B4-BE49-F238E27FC236}">
                <a16:creationId xmlns:a16="http://schemas.microsoft.com/office/drawing/2014/main" id="{D0AFC339-C8C7-6EC4-9841-C4007EE80F5B}"/>
              </a:ext>
            </a:extLst>
          </p:cNvPr>
          <p:cNvPicPr>
            <a:picLocks noChangeAspect="1"/>
          </p:cNvPicPr>
          <p:nvPr/>
        </p:nvPicPr>
        <p:blipFill>
          <a:blip r:embed="rId4"/>
          <a:stretch>
            <a:fillRect/>
          </a:stretch>
        </p:blipFill>
        <p:spPr>
          <a:xfrm>
            <a:off x="0" y="0"/>
            <a:ext cx="4413937" cy="3511669"/>
          </a:xfrm>
          <a:prstGeom prst="rect">
            <a:avLst/>
          </a:prstGeom>
        </p:spPr>
      </p:pic>
      <p:sp>
        <p:nvSpPr>
          <p:cNvPr id="7" name="TextBox 6">
            <a:extLst>
              <a:ext uri="{FF2B5EF4-FFF2-40B4-BE49-F238E27FC236}">
                <a16:creationId xmlns:a16="http://schemas.microsoft.com/office/drawing/2014/main" id="{2C5D6D81-04D0-686A-25FC-2F764016BE3F}"/>
              </a:ext>
            </a:extLst>
          </p:cNvPr>
          <p:cNvSpPr txBox="1"/>
          <p:nvPr/>
        </p:nvSpPr>
        <p:spPr>
          <a:xfrm>
            <a:off x="352117" y="6234546"/>
            <a:ext cx="1284326" cy="369332"/>
          </a:xfrm>
          <a:prstGeom prst="rect">
            <a:avLst/>
          </a:prstGeom>
          <a:noFill/>
        </p:spPr>
        <p:txBody>
          <a:bodyPr wrap="none" rtlCol="0">
            <a:spAutoFit/>
          </a:bodyPr>
          <a:lstStyle/>
          <a:p>
            <a:r>
              <a:rPr lang="en-US" dirty="0">
                <a:solidFill>
                  <a:schemeClr val="bg1"/>
                </a:solidFill>
                <a:latin typeface="MgOpen Cosmetica" panose="020B0500000300020003" pitchFamily="34" charset="0"/>
              </a:rPr>
              <a:t>Judt (2018)</a:t>
            </a:r>
          </a:p>
        </p:txBody>
      </p:sp>
      <p:sp>
        <p:nvSpPr>
          <p:cNvPr id="8" name="TextBox 7">
            <a:extLst>
              <a:ext uri="{FF2B5EF4-FFF2-40B4-BE49-F238E27FC236}">
                <a16:creationId xmlns:a16="http://schemas.microsoft.com/office/drawing/2014/main" id="{0CCAD414-4165-6FC6-4C3E-3BD9048D3A1B}"/>
              </a:ext>
            </a:extLst>
          </p:cNvPr>
          <p:cNvSpPr txBox="1"/>
          <p:nvPr/>
        </p:nvSpPr>
        <p:spPr>
          <a:xfrm>
            <a:off x="4572000" y="359564"/>
            <a:ext cx="3021981" cy="353943"/>
          </a:xfrm>
          <a:prstGeom prst="rect">
            <a:avLst/>
          </a:prstGeom>
          <a:noFill/>
        </p:spPr>
        <p:txBody>
          <a:bodyPr wrap="none" rtlCol="0">
            <a:spAutoFit/>
          </a:bodyPr>
          <a:lstStyle/>
          <a:p>
            <a:r>
              <a:rPr lang="en-US" sz="1700" dirty="0">
                <a:solidFill>
                  <a:schemeClr val="bg1"/>
                </a:solidFill>
                <a:latin typeface="MgOpen Cosmetica" panose="020B0500000300020003" pitchFamily="34" charset="0"/>
              </a:rPr>
              <a:t>DTE = Difference Total Energy</a:t>
            </a:r>
          </a:p>
        </p:txBody>
      </p:sp>
      <p:sp>
        <p:nvSpPr>
          <p:cNvPr id="9" name="TextBox 8">
            <a:extLst>
              <a:ext uri="{FF2B5EF4-FFF2-40B4-BE49-F238E27FC236}">
                <a16:creationId xmlns:a16="http://schemas.microsoft.com/office/drawing/2014/main" id="{40F0587A-0FF0-7EE0-CC5C-09B39B6A7CA1}"/>
              </a:ext>
            </a:extLst>
          </p:cNvPr>
          <p:cNvSpPr txBox="1"/>
          <p:nvPr/>
        </p:nvSpPr>
        <p:spPr>
          <a:xfrm>
            <a:off x="4572000" y="2272144"/>
            <a:ext cx="4512774" cy="615553"/>
          </a:xfrm>
          <a:prstGeom prst="rect">
            <a:avLst/>
          </a:prstGeom>
          <a:noFill/>
        </p:spPr>
        <p:txBody>
          <a:bodyPr wrap="none" rtlCol="0">
            <a:spAutoFit/>
          </a:bodyPr>
          <a:lstStyle/>
          <a:p>
            <a:r>
              <a:rPr lang="en-US" sz="1700" dirty="0">
                <a:solidFill>
                  <a:schemeClr val="bg1"/>
                </a:solidFill>
                <a:latin typeface="MgOpen Cosmetica" panose="020B0500000300020003" pitchFamily="34" charset="0"/>
                <a:cs typeface="Calibri" panose="020F0502020204030204" pitchFamily="34" charset="0"/>
              </a:rPr>
              <a:t>DKE = Difference Kinetic Energy of 10-m wind</a:t>
            </a:r>
          </a:p>
          <a:p>
            <a:r>
              <a:rPr lang="en-US" sz="1700" dirty="0">
                <a:solidFill>
                  <a:schemeClr val="bg1"/>
                </a:solidFill>
                <a:latin typeface="MgOpen Cosmetica" panose="020B0500000300020003" pitchFamily="34" charset="0"/>
                <a:cs typeface="Calibri" panose="020F0502020204030204" pitchFamily="34" charset="0"/>
              </a:rPr>
              <a:t>Z500 = 500 mb geopotential height</a:t>
            </a:r>
          </a:p>
        </p:txBody>
      </p:sp>
      <p:sp>
        <p:nvSpPr>
          <p:cNvPr id="10" name="TextBox 9">
            <a:extLst>
              <a:ext uri="{FF2B5EF4-FFF2-40B4-BE49-F238E27FC236}">
                <a16:creationId xmlns:a16="http://schemas.microsoft.com/office/drawing/2014/main" id="{FBC36DE0-1FBD-DF74-A3A1-FC0978B547D1}"/>
              </a:ext>
            </a:extLst>
          </p:cNvPr>
          <p:cNvSpPr txBox="1"/>
          <p:nvPr/>
        </p:nvSpPr>
        <p:spPr>
          <a:xfrm>
            <a:off x="319248" y="4017817"/>
            <a:ext cx="4036621" cy="1107996"/>
          </a:xfrm>
          <a:prstGeom prst="rect">
            <a:avLst/>
          </a:prstGeom>
          <a:noFill/>
        </p:spPr>
        <p:txBody>
          <a:bodyPr wrap="square" rtlCol="0">
            <a:spAutoFit/>
          </a:bodyPr>
          <a:lstStyle/>
          <a:p>
            <a:r>
              <a:rPr lang="en-US" sz="2200" dirty="0">
                <a:solidFill>
                  <a:schemeClr val="bg1"/>
                </a:solidFill>
                <a:latin typeface="Skeena" pitchFamily="2" charset="0"/>
                <a:cs typeface="Calibri" panose="020F0502020204030204" pitchFamily="34" charset="0"/>
              </a:rPr>
              <a:t>Modern limits of predictability for NWP systems are between 2 and 3 weeks.</a:t>
            </a:r>
          </a:p>
        </p:txBody>
      </p:sp>
    </p:spTree>
    <p:extLst>
      <p:ext uri="{BB962C8B-B14F-4D97-AF65-F5344CB8AC3E}">
        <p14:creationId xmlns:p14="http://schemas.microsoft.com/office/powerpoint/2010/main" val="163855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53A2828-0883-33EB-F1A2-FA1DD48235F3}"/>
            </a:ext>
          </a:extLst>
        </p:cNvPr>
        <p:cNvGrpSpPr/>
        <p:nvPr/>
      </p:nvGrpSpPr>
      <p:grpSpPr>
        <a:xfrm>
          <a:off x="0" y="0"/>
          <a:ext cx="0" cy="0"/>
          <a:chOff x="0" y="0"/>
          <a:chExt cx="0" cy="0"/>
        </a:xfrm>
      </p:grpSpPr>
      <p:pic>
        <p:nvPicPr>
          <p:cNvPr id="5" name="Picture 4" descr="A map of the north&#10;&#10;AI-generated content may be incorrect.">
            <a:extLst>
              <a:ext uri="{FF2B5EF4-FFF2-40B4-BE49-F238E27FC236}">
                <a16:creationId xmlns:a16="http://schemas.microsoft.com/office/drawing/2014/main" id="{79F898C1-EE8C-466B-4657-FEEB2C8EB854}"/>
              </a:ext>
            </a:extLst>
          </p:cNvPr>
          <p:cNvPicPr>
            <a:picLocks noChangeAspect="1"/>
          </p:cNvPicPr>
          <p:nvPr/>
        </p:nvPicPr>
        <p:blipFill>
          <a:blip r:embed="rId2"/>
          <a:stretch>
            <a:fillRect/>
          </a:stretch>
        </p:blipFill>
        <p:spPr>
          <a:xfrm>
            <a:off x="212651" y="346415"/>
            <a:ext cx="2807208" cy="1827425"/>
          </a:xfrm>
          <a:prstGeom prst="rect">
            <a:avLst/>
          </a:prstGeom>
        </p:spPr>
      </p:pic>
      <p:pic>
        <p:nvPicPr>
          <p:cNvPr id="7" name="Picture 6" descr="A map of the north&#10;&#10;AI-generated content may be incorrect.">
            <a:extLst>
              <a:ext uri="{FF2B5EF4-FFF2-40B4-BE49-F238E27FC236}">
                <a16:creationId xmlns:a16="http://schemas.microsoft.com/office/drawing/2014/main" id="{43942505-8966-D029-37C8-B30E695AEBA5}"/>
              </a:ext>
            </a:extLst>
          </p:cNvPr>
          <p:cNvPicPr>
            <a:picLocks noChangeAspect="1"/>
          </p:cNvPicPr>
          <p:nvPr/>
        </p:nvPicPr>
        <p:blipFill>
          <a:blip r:embed="rId3"/>
          <a:stretch>
            <a:fillRect/>
          </a:stretch>
        </p:blipFill>
        <p:spPr>
          <a:xfrm>
            <a:off x="210536" y="2462127"/>
            <a:ext cx="2807208" cy="1827424"/>
          </a:xfrm>
          <a:prstGeom prst="rect">
            <a:avLst/>
          </a:prstGeom>
        </p:spPr>
      </p:pic>
      <p:pic>
        <p:nvPicPr>
          <p:cNvPr id="9" name="Picture 8" descr="A map of the north america&#10;&#10;AI-generated content may be incorrect.">
            <a:extLst>
              <a:ext uri="{FF2B5EF4-FFF2-40B4-BE49-F238E27FC236}">
                <a16:creationId xmlns:a16="http://schemas.microsoft.com/office/drawing/2014/main" id="{18FF9D7F-B8A2-9912-FEDA-E6AE3AD25F2B}"/>
              </a:ext>
            </a:extLst>
          </p:cNvPr>
          <p:cNvPicPr>
            <a:picLocks noChangeAspect="1"/>
          </p:cNvPicPr>
          <p:nvPr/>
        </p:nvPicPr>
        <p:blipFill>
          <a:blip r:embed="rId4"/>
          <a:stretch>
            <a:fillRect/>
          </a:stretch>
        </p:blipFill>
        <p:spPr>
          <a:xfrm>
            <a:off x="3168396" y="2462127"/>
            <a:ext cx="2807208" cy="1827424"/>
          </a:xfrm>
          <a:prstGeom prst="rect">
            <a:avLst/>
          </a:prstGeom>
        </p:spPr>
      </p:pic>
      <p:pic>
        <p:nvPicPr>
          <p:cNvPr id="11" name="Picture 10" descr="A map of the united states&#10;&#10;AI-generated content may be incorrect.">
            <a:extLst>
              <a:ext uri="{FF2B5EF4-FFF2-40B4-BE49-F238E27FC236}">
                <a16:creationId xmlns:a16="http://schemas.microsoft.com/office/drawing/2014/main" id="{73DD42A0-C8D5-BA7A-9842-A919481B8DD7}"/>
              </a:ext>
            </a:extLst>
          </p:cNvPr>
          <p:cNvPicPr>
            <a:picLocks noChangeAspect="1"/>
          </p:cNvPicPr>
          <p:nvPr/>
        </p:nvPicPr>
        <p:blipFill>
          <a:blip r:embed="rId5"/>
          <a:stretch>
            <a:fillRect/>
          </a:stretch>
        </p:blipFill>
        <p:spPr>
          <a:xfrm>
            <a:off x="6124143" y="2462127"/>
            <a:ext cx="2809321" cy="1828800"/>
          </a:xfrm>
          <a:prstGeom prst="rect">
            <a:avLst/>
          </a:prstGeom>
        </p:spPr>
      </p:pic>
      <p:pic>
        <p:nvPicPr>
          <p:cNvPr id="13" name="Picture 12" descr="A map of the united states&#10;&#10;AI-generated content may be incorrect.">
            <a:extLst>
              <a:ext uri="{FF2B5EF4-FFF2-40B4-BE49-F238E27FC236}">
                <a16:creationId xmlns:a16="http://schemas.microsoft.com/office/drawing/2014/main" id="{24228DB6-8201-2601-25B6-473C217B56B4}"/>
              </a:ext>
            </a:extLst>
          </p:cNvPr>
          <p:cNvPicPr>
            <a:picLocks noChangeAspect="1"/>
          </p:cNvPicPr>
          <p:nvPr/>
        </p:nvPicPr>
        <p:blipFill>
          <a:blip r:embed="rId6"/>
          <a:stretch>
            <a:fillRect/>
          </a:stretch>
        </p:blipFill>
        <p:spPr>
          <a:xfrm>
            <a:off x="6124142" y="4546275"/>
            <a:ext cx="2809321" cy="1828800"/>
          </a:xfrm>
          <a:prstGeom prst="rect">
            <a:avLst/>
          </a:prstGeom>
        </p:spPr>
      </p:pic>
      <p:cxnSp>
        <p:nvCxnSpPr>
          <p:cNvPr id="15" name="Straight Arrow Connector 14">
            <a:extLst>
              <a:ext uri="{FF2B5EF4-FFF2-40B4-BE49-F238E27FC236}">
                <a16:creationId xmlns:a16="http://schemas.microsoft.com/office/drawing/2014/main" id="{71873149-FAF6-F39C-952E-F7F6512F5470}"/>
              </a:ext>
            </a:extLst>
          </p:cNvPr>
          <p:cNvCxnSpPr>
            <a:stCxn id="5" idx="2"/>
            <a:endCxn id="7" idx="0"/>
          </p:cNvCxnSpPr>
          <p:nvPr/>
        </p:nvCxnSpPr>
        <p:spPr>
          <a:xfrm flipH="1">
            <a:off x="1614140" y="2173840"/>
            <a:ext cx="2115" cy="288287"/>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01F5B06-7B3E-35F6-1822-E305BED59BF2}"/>
              </a:ext>
            </a:extLst>
          </p:cNvPr>
          <p:cNvCxnSpPr/>
          <p:nvPr/>
        </p:nvCxnSpPr>
        <p:spPr>
          <a:xfrm flipH="1">
            <a:off x="7528802" y="4280464"/>
            <a:ext cx="2115" cy="288287"/>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8A25E3A-BED6-2213-40A5-506502F3C740}"/>
              </a:ext>
            </a:extLst>
          </p:cNvPr>
          <p:cNvCxnSpPr>
            <a:cxnSpLocks/>
          </p:cNvCxnSpPr>
          <p:nvPr/>
        </p:nvCxnSpPr>
        <p:spPr>
          <a:xfrm>
            <a:off x="2987960" y="3369920"/>
            <a:ext cx="265601" cy="0"/>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2B24442-4B24-00CE-5E55-F5C043DD2B95}"/>
              </a:ext>
            </a:extLst>
          </p:cNvPr>
          <p:cNvCxnSpPr>
            <a:cxnSpLocks/>
          </p:cNvCxnSpPr>
          <p:nvPr/>
        </p:nvCxnSpPr>
        <p:spPr>
          <a:xfrm>
            <a:off x="5975604" y="3376527"/>
            <a:ext cx="265601" cy="0"/>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C393F0DA-E4E9-7B0F-D9CA-85C1EFD58327}"/>
              </a:ext>
            </a:extLst>
          </p:cNvPr>
          <p:cNvSpPr txBox="1"/>
          <p:nvPr/>
        </p:nvSpPr>
        <p:spPr>
          <a:xfrm>
            <a:off x="3168396" y="435935"/>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00 </a:t>
            </a:r>
            <a:r>
              <a:rPr lang="en-US" dirty="0" err="1">
                <a:solidFill>
                  <a:schemeClr val="bg1"/>
                </a:solidFill>
                <a:latin typeface="MgOpen Cosmetica" panose="020B0500000300020003" pitchFamily="34" charset="0"/>
              </a:rPr>
              <a:t>hr</a:t>
            </a:r>
            <a:r>
              <a:rPr lang="en-US" dirty="0">
                <a:solidFill>
                  <a:schemeClr val="bg1"/>
                </a:solidFill>
                <a:latin typeface="MgOpen Cosmetica" panose="020B0500000300020003" pitchFamily="34" charset="0"/>
              </a:rPr>
              <a:t> (”analysis”)</a:t>
            </a:r>
          </a:p>
        </p:txBody>
      </p:sp>
      <p:sp>
        <p:nvSpPr>
          <p:cNvPr id="23" name="TextBox 22">
            <a:extLst>
              <a:ext uri="{FF2B5EF4-FFF2-40B4-BE49-F238E27FC236}">
                <a16:creationId xmlns:a16="http://schemas.microsoft.com/office/drawing/2014/main" id="{AFA82A75-1FCB-55BC-21E2-D7BD2FF6A57F}"/>
              </a:ext>
            </a:extLst>
          </p:cNvPr>
          <p:cNvSpPr txBox="1"/>
          <p:nvPr/>
        </p:nvSpPr>
        <p:spPr>
          <a:xfrm>
            <a:off x="120396" y="4424607"/>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06 </a:t>
            </a:r>
            <a:r>
              <a:rPr lang="en-US" dirty="0" err="1">
                <a:solidFill>
                  <a:schemeClr val="bg1"/>
                </a:solidFill>
                <a:latin typeface="MgOpen Cosmetica" panose="020B0500000300020003" pitchFamily="34" charset="0"/>
              </a:rPr>
              <a:t>hr</a:t>
            </a:r>
            <a:endParaRPr lang="en-US" dirty="0">
              <a:solidFill>
                <a:schemeClr val="bg1"/>
              </a:solidFill>
              <a:latin typeface="MgOpen Cosmetica" panose="020B0500000300020003" pitchFamily="34" charset="0"/>
            </a:endParaRPr>
          </a:p>
        </p:txBody>
      </p:sp>
      <p:sp>
        <p:nvSpPr>
          <p:cNvPr id="24" name="TextBox 23">
            <a:extLst>
              <a:ext uri="{FF2B5EF4-FFF2-40B4-BE49-F238E27FC236}">
                <a16:creationId xmlns:a16="http://schemas.microsoft.com/office/drawing/2014/main" id="{67F49AE3-595D-3F2F-3799-2EFA16321B4E}"/>
              </a:ext>
            </a:extLst>
          </p:cNvPr>
          <p:cNvSpPr txBox="1"/>
          <p:nvPr/>
        </p:nvSpPr>
        <p:spPr>
          <a:xfrm>
            <a:off x="3114599" y="4424607"/>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12 </a:t>
            </a:r>
            <a:r>
              <a:rPr lang="en-US" dirty="0" err="1">
                <a:solidFill>
                  <a:schemeClr val="bg1"/>
                </a:solidFill>
                <a:latin typeface="MgOpen Cosmetica" panose="020B0500000300020003" pitchFamily="34" charset="0"/>
              </a:rPr>
              <a:t>hr</a:t>
            </a:r>
            <a:endParaRPr lang="en-US" dirty="0">
              <a:solidFill>
                <a:schemeClr val="bg1"/>
              </a:solidFill>
              <a:latin typeface="MgOpen Cosmetica" panose="020B0500000300020003" pitchFamily="34" charset="0"/>
            </a:endParaRPr>
          </a:p>
        </p:txBody>
      </p:sp>
      <p:sp>
        <p:nvSpPr>
          <p:cNvPr id="25" name="TextBox 24">
            <a:extLst>
              <a:ext uri="{FF2B5EF4-FFF2-40B4-BE49-F238E27FC236}">
                <a16:creationId xmlns:a16="http://schemas.microsoft.com/office/drawing/2014/main" id="{EECFD8A4-8EB7-FF56-4C03-CA24EC28A354}"/>
              </a:ext>
            </a:extLst>
          </p:cNvPr>
          <p:cNvSpPr txBox="1"/>
          <p:nvPr/>
        </p:nvSpPr>
        <p:spPr>
          <a:xfrm>
            <a:off x="6108404" y="2022113"/>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18 </a:t>
            </a:r>
            <a:r>
              <a:rPr lang="en-US" dirty="0" err="1">
                <a:solidFill>
                  <a:schemeClr val="bg1"/>
                </a:solidFill>
                <a:latin typeface="MgOpen Cosmetica" panose="020B0500000300020003" pitchFamily="34" charset="0"/>
              </a:rPr>
              <a:t>hr</a:t>
            </a:r>
            <a:endParaRPr lang="en-US" dirty="0">
              <a:solidFill>
                <a:schemeClr val="bg1"/>
              </a:solidFill>
              <a:latin typeface="MgOpen Cosmetica" panose="020B0500000300020003" pitchFamily="34" charset="0"/>
            </a:endParaRPr>
          </a:p>
        </p:txBody>
      </p:sp>
      <p:sp>
        <p:nvSpPr>
          <p:cNvPr id="26" name="TextBox 25">
            <a:extLst>
              <a:ext uri="{FF2B5EF4-FFF2-40B4-BE49-F238E27FC236}">
                <a16:creationId xmlns:a16="http://schemas.microsoft.com/office/drawing/2014/main" id="{B6038AFA-E6F1-46E4-D383-8758D44E0D27}"/>
              </a:ext>
            </a:extLst>
          </p:cNvPr>
          <p:cNvSpPr txBox="1"/>
          <p:nvPr/>
        </p:nvSpPr>
        <p:spPr>
          <a:xfrm>
            <a:off x="6050033" y="6391886"/>
            <a:ext cx="2232944"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24 </a:t>
            </a:r>
            <a:r>
              <a:rPr lang="en-US" dirty="0" err="1">
                <a:solidFill>
                  <a:schemeClr val="bg1"/>
                </a:solidFill>
                <a:latin typeface="MgOpen Cosmetica" panose="020B0500000300020003" pitchFamily="34" charset="0"/>
              </a:rPr>
              <a:t>hr</a:t>
            </a:r>
            <a:endParaRPr lang="en-US" dirty="0">
              <a:solidFill>
                <a:schemeClr val="bg1"/>
              </a:solidFill>
              <a:latin typeface="MgOpen Cosmetica" panose="020B0500000300020003" pitchFamily="34" charset="0"/>
            </a:endParaRPr>
          </a:p>
        </p:txBody>
      </p:sp>
      <p:sp>
        <p:nvSpPr>
          <p:cNvPr id="2" name="TextBox 1">
            <a:extLst>
              <a:ext uri="{FF2B5EF4-FFF2-40B4-BE49-F238E27FC236}">
                <a16:creationId xmlns:a16="http://schemas.microsoft.com/office/drawing/2014/main" id="{6283BCED-3DDD-00CE-AC42-A2D7329DB8AF}"/>
              </a:ext>
            </a:extLst>
          </p:cNvPr>
          <p:cNvSpPr txBox="1"/>
          <p:nvPr/>
        </p:nvSpPr>
        <p:spPr>
          <a:xfrm>
            <a:off x="3982288" y="1134649"/>
            <a:ext cx="4738598" cy="553998"/>
          </a:xfrm>
          <a:prstGeom prst="rect">
            <a:avLst/>
          </a:prstGeom>
          <a:noFill/>
        </p:spPr>
        <p:txBody>
          <a:bodyPr wrap="square" lIns="0" tIns="0" rIns="0" bIns="0" rtlCol="0">
            <a:spAutoFit/>
          </a:bodyPr>
          <a:lstStyle/>
          <a:p>
            <a:r>
              <a:rPr lang="en-US" dirty="0">
                <a:solidFill>
                  <a:srgbClr val="FFFF00"/>
                </a:solidFill>
                <a:latin typeface="MgOpen Cosmetica" panose="020B0500000300020003" pitchFamily="34" charset="0"/>
              </a:rPr>
              <a:t>Make prediction that would have minimized mean squared error in training dataset.</a:t>
            </a:r>
          </a:p>
        </p:txBody>
      </p:sp>
      <p:sp>
        <p:nvSpPr>
          <p:cNvPr id="4" name="TextBox 3">
            <a:extLst>
              <a:ext uri="{FF2B5EF4-FFF2-40B4-BE49-F238E27FC236}">
                <a16:creationId xmlns:a16="http://schemas.microsoft.com/office/drawing/2014/main" id="{90FDB798-5737-AE8B-5432-FB80B3422E62}"/>
              </a:ext>
            </a:extLst>
          </p:cNvPr>
          <p:cNvSpPr txBox="1"/>
          <p:nvPr/>
        </p:nvSpPr>
        <p:spPr>
          <a:xfrm>
            <a:off x="210536" y="6321912"/>
            <a:ext cx="2530549"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ML prediction…</a:t>
            </a:r>
          </a:p>
        </p:txBody>
      </p:sp>
      <p:sp>
        <p:nvSpPr>
          <p:cNvPr id="3" name="TextBox 2">
            <a:extLst>
              <a:ext uri="{FF2B5EF4-FFF2-40B4-BE49-F238E27FC236}">
                <a16:creationId xmlns:a16="http://schemas.microsoft.com/office/drawing/2014/main" id="{A949F614-7F41-010E-1B77-2244DB13B1DE}"/>
              </a:ext>
            </a:extLst>
          </p:cNvPr>
          <p:cNvSpPr txBox="1"/>
          <p:nvPr/>
        </p:nvSpPr>
        <p:spPr>
          <a:xfrm>
            <a:off x="415480" y="4964868"/>
            <a:ext cx="4744023" cy="830997"/>
          </a:xfrm>
          <a:prstGeom prst="rect">
            <a:avLst/>
          </a:prstGeom>
          <a:noFill/>
        </p:spPr>
        <p:txBody>
          <a:bodyPr wrap="square" lIns="0" tIns="0" rIns="0" bIns="0" rtlCol="0">
            <a:spAutoFit/>
          </a:bodyPr>
          <a:lstStyle/>
          <a:p>
            <a:r>
              <a:rPr lang="en-US" dirty="0">
                <a:solidFill>
                  <a:srgbClr val="FFFF00"/>
                </a:solidFill>
                <a:latin typeface="MgOpen Cosmetica" panose="020B0500000300020003" pitchFamily="34" charset="0"/>
              </a:rPr>
              <a:t>Minimizing the loss function </a:t>
            </a:r>
            <a:r>
              <a:rPr lang="en-US" i="1" dirty="0">
                <a:solidFill>
                  <a:srgbClr val="FFFF00"/>
                </a:solidFill>
                <a:latin typeface="MgOpen Cosmetica" panose="020B0500000300020003" pitchFamily="34" charset="0"/>
              </a:rPr>
              <a:t>and </a:t>
            </a:r>
            <a:r>
              <a:rPr lang="en-US" dirty="0">
                <a:solidFill>
                  <a:srgbClr val="FFFF00"/>
                </a:solidFill>
                <a:latin typeface="MgOpen Cosmetica" panose="020B0500000300020003" pitchFamily="34" charset="0"/>
              </a:rPr>
              <a:t>capturing multiple scales of variability has numerous diverse methods!</a:t>
            </a:r>
          </a:p>
        </p:txBody>
      </p:sp>
    </p:spTree>
    <p:extLst>
      <p:ext uri="{BB962C8B-B14F-4D97-AF65-F5344CB8AC3E}">
        <p14:creationId xmlns:p14="http://schemas.microsoft.com/office/powerpoint/2010/main" val="3695557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graph with colored lines&#10;&#10;AI-generated content may be incorrect.">
            <a:extLst>
              <a:ext uri="{FF2B5EF4-FFF2-40B4-BE49-F238E27FC236}">
                <a16:creationId xmlns:a16="http://schemas.microsoft.com/office/drawing/2014/main" id="{3E013B0B-2FAE-2728-B023-795B72A068AD}"/>
              </a:ext>
            </a:extLst>
          </p:cNvPr>
          <p:cNvPicPr>
            <a:picLocks noChangeAspect="1"/>
          </p:cNvPicPr>
          <p:nvPr/>
        </p:nvPicPr>
        <p:blipFill>
          <a:blip r:embed="rId2"/>
          <a:stretch>
            <a:fillRect/>
          </a:stretch>
        </p:blipFill>
        <p:spPr>
          <a:xfrm>
            <a:off x="685800" y="859580"/>
            <a:ext cx="7772400" cy="5138839"/>
          </a:xfrm>
          <a:prstGeom prst="rect">
            <a:avLst/>
          </a:prstGeom>
        </p:spPr>
      </p:pic>
      <p:sp>
        <p:nvSpPr>
          <p:cNvPr id="6" name="TextBox 5">
            <a:extLst>
              <a:ext uri="{FF2B5EF4-FFF2-40B4-BE49-F238E27FC236}">
                <a16:creationId xmlns:a16="http://schemas.microsoft.com/office/drawing/2014/main" id="{22390CD2-CF94-2595-D3EC-8152A7B71B44}"/>
              </a:ext>
            </a:extLst>
          </p:cNvPr>
          <p:cNvSpPr txBox="1"/>
          <p:nvPr/>
        </p:nvSpPr>
        <p:spPr>
          <a:xfrm>
            <a:off x="210536" y="6321912"/>
            <a:ext cx="2530549"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Source: </a:t>
            </a:r>
            <a:r>
              <a:rPr lang="en-US" dirty="0">
                <a:solidFill>
                  <a:schemeClr val="bg1"/>
                </a:solidFill>
                <a:latin typeface="MgOpen Cosmetica" panose="020B0500000300020003" pitchFamily="34" charset="0"/>
                <a:cs typeface="Calibri" panose="020F0502020204030204" pitchFamily="34" charset="0"/>
                <a:hlinkClick r:id="rId3"/>
              </a:rPr>
              <a:t>ECMWF</a:t>
            </a:r>
            <a:endParaRPr lang="en-US" dirty="0">
              <a:solidFill>
                <a:schemeClr val="bg1"/>
              </a:solidFill>
              <a:latin typeface="MgOpen Cosmetica" panose="020B0500000300020003" pitchFamily="34" charset="0"/>
              <a:cs typeface="Calibri" panose="020F0502020204030204" pitchFamily="34" charset="0"/>
            </a:endParaRPr>
          </a:p>
        </p:txBody>
      </p:sp>
    </p:spTree>
    <p:extLst>
      <p:ext uri="{BB962C8B-B14F-4D97-AF65-F5344CB8AC3E}">
        <p14:creationId xmlns:p14="http://schemas.microsoft.com/office/powerpoint/2010/main" val="2555587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graph of different colored lines&#10;&#10;AI-generated content may be incorrect.">
            <a:extLst>
              <a:ext uri="{FF2B5EF4-FFF2-40B4-BE49-F238E27FC236}">
                <a16:creationId xmlns:a16="http://schemas.microsoft.com/office/drawing/2014/main" id="{BD55718A-70B2-E837-8B39-30797C8FAC82}"/>
              </a:ext>
            </a:extLst>
          </p:cNvPr>
          <p:cNvPicPr>
            <a:picLocks noChangeAspect="1"/>
          </p:cNvPicPr>
          <p:nvPr/>
        </p:nvPicPr>
        <p:blipFill>
          <a:blip r:embed="rId2"/>
          <a:stretch>
            <a:fillRect/>
          </a:stretch>
        </p:blipFill>
        <p:spPr>
          <a:xfrm>
            <a:off x="685800" y="859580"/>
            <a:ext cx="7772400" cy="5138839"/>
          </a:xfrm>
          <a:prstGeom prst="rect">
            <a:avLst/>
          </a:prstGeom>
        </p:spPr>
      </p:pic>
      <p:sp>
        <p:nvSpPr>
          <p:cNvPr id="6" name="TextBox 5">
            <a:extLst>
              <a:ext uri="{FF2B5EF4-FFF2-40B4-BE49-F238E27FC236}">
                <a16:creationId xmlns:a16="http://schemas.microsoft.com/office/drawing/2014/main" id="{B0702C4B-5109-A445-2675-5CA939DBAB4A}"/>
              </a:ext>
            </a:extLst>
          </p:cNvPr>
          <p:cNvSpPr txBox="1"/>
          <p:nvPr/>
        </p:nvSpPr>
        <p:spPr>
          <a:xfrm>
            <a:off x="210536" y="6321912"/>
            <a:ext cx="2530549"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Source: </a:t>
            </a:r>
            <a:r>
              <a:rPr lang="en-US" dirty="0">
                <a:solidFill>
                  <a:schemeClr val="bg1"/>
                </a:solidFill>
                <a:latin typeface="MgOpen Cosmetica" panose="020B0500000300020003" pitchFamily="34" charset="0"/>
                <a:cs typeface="Calibri" panose="020F0502020204030204" pitchFamily="34" charset="0"/>
                <a:hlinkClick r:id="rId3"/>
              </a:rPr>
              <a:t>ECMWF</a:t>
            </a:r>
            <a:endParaRPr lang="en-US" dirty="0">
              <a:solidFill>
                <a:schemeClr val="bg1"/>
              </a:solidFill>
              <a:latin typeface="MgOpen Cosmetica" panose="020B0500000300020003" pitchFamily="34" charset="0"/>
              <a:cs typeface="Calibri" panose="020F0502020204030204" pitchFamily="34" charset="0"/>
            </a:endParaRPr>
          </a:p>
        </p:txBody>
      </p:sp>
    </p:spTree>
    <p:extLst>
      <p:ext uri="{BB962C8B-B14F-4D97-AF65-F5344CB8AC3E}">
        <p14:creationId xmlns:p14="http://schemas.microsoft.com/office/powerpoint/2010/main" val="221191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graph with different colored lines&#10;&#10;AI-generated content may be incorrect.">
            <a:extLst>
              <a:ext uri="{FF2B5EF4-FFF2-40B4-BE49-F238E27FC236}">
                <a16:creationId xmlns:a16="http://schemas.microsoft.com/office/drawing/2014/main" id="{0FEE4A5D-6400-F1CC-F3FD-F679E443D3C6}"/>
              </a:ext>
            </a:extLst>
          </p:cNvPr>
          <p:cNvPicPr>
            <a:picLocks noChangeAspect="1"/>
          </p:cNvPicPr>
          <p:nvPr/>
        </p:nvPicPr>
        <p:blipFill>
          <a:blip r:embed="rId2"/>
          <a:stretch>
            <a:fillRect/>
          </a:stretch>
        </p:blipFill>
        <p:spPr>
          <a:xfrm>
            <a:off x="685800" y="859580"/>
            <a:ext cx="7772400" cy="5138839"/>
          </a:xfrm>
          <a:prstGeom prst="rect">
            <a:avLst/>
          </a:prstGeom>
        </p:spPr>
      </p:pic>
      <p:sp>
        <p:nvSpPr>
          <p:cNvPr id="6" name="TextBox 5">
            <a:extLst>
              <a:ext uri="{FF2B5EF4-FFF2-40B4-BE49-F238E27FC236}">
                <a16:creationId xmlns:a16="http://schemas.microsoft.com/office/drawing/2014/main" id="{BD49CDDA-3272-AA4B-1A70-32BA30AD0047}"/>
              </a:ext>
            </a:extLst>
          </p:cNvPr>
          <p:cNvSpPr txBox="1"/>
          <p:nvPr/>
        </p:nvSpPr>
        <p:spPr>
          <a:xfrm>
            <a:off x="210536" y="6321912"/>
            <a:ext cx="2530549"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cs typeface="Calibri" panose="020F0502020204030204" pitchFamily="34" charset="0"/>
              </a:rPr>
              <a:t>Source: </a:t>
            </a:r>
            <a:r>
              <a:rPr lang="en-US" dirty="0">
                <a:solidFill>
                  <a:schemeClr val="bg1"/>
                </a:solidFill>
                <a:latin typeface="MgOpen Cosmetica" panose="020B0500000300020003" pitchFamily="34" charset="0"/>
                <a:cs typeface="Calibri" panose="020F0502020204030204" pitchFamily="34" charset="0"/>
                <a:hlinkClick r:id="rId3"/>
              </a:rPr>
              <a:t>ECMWF</a:t>
            </a:r>
            <a:endParaRPr lang="en-US" dirty="0">
              <a:solidFill>
                <a:schemeClr val="bg1"/>
              </a:solidFill>
              <a:latin typeface="MgOpen Cosmetica" panose="020B0500000300020003" pitchFamily="34" charset="0"/>
              <a:cs typeface="Calibri" panose="020F0502020204030204" pitchFamily="34" charset="0"/>
            </a:endParaRPr>
          </a:p>
        </p:txBody>
      </p:sp>
    </p:spTree>
    <p:extLst>
      <p:ext uri="{BB962C8B-B14F-4D97-AF65-F5344CB8AC3E}">
        <p14:creationId xmlns:p14="http://schemas.microsoft.com/office/powerpoint/2010/main" val="3138619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A15E93-27F1-A877-B672-E8206A6D23D4}"/>
              </a:ext>
            </a:extLst>
          </p:cNvPr>
          <p:cNvSpPr txBox="1"/>
          <p:nvPr/>
        </p:nvSpPr>
        <p:spPr>
          <a:xfrm>
            <a:off x="139695" y="238445"/>
            <a:ext cx="5755743" cy="1200329"/>
          </a:xfrm>
          <a:prstGeom prst="rect">
            <a:avLst/>
          </a:prstGeom>
          <a:noFill/>
        </p:spPr>
        <p:txBody>
          <a:bodyPr wrap="none" rtlCol="0">
            <a:spAutoFit/>
          </a:bodyPr>
          <a:lstStyle/>
          <a:p>
            <a:r>
              <a:rPr lang="en-US" dirty="0">
                <a:solidFill>
                  <a:schemeClr val="bg1"/>
                </a:solidFill>
              </a:rPr>
              <a:t>How does a gridded NWP system work?</a:t>
            </a:r>
          </a:p>
          <a:p>
            <a:r>
              <a:rPr lang="en-US" b="1" dirty="0">
                <a:solidFill>
                  <a:schemeClr val="bg1"/>
                </a:solidFill>
              </a:rPr>
              <a:t>Discretize and integrate forward governing equations.</a:t>
            </a:r>
          </a:p>
          <a:p>
            <a:endParaRPr lang="en-US" b="1" dirty="0">
              <a:solidFill>
                <a:schemeClr val="bg1"/>
              </a:solidFill>
            </a:endParaRPr>
          </a:p>
          <a:p>
            <a:r>
              <a:rPr lang="en-US" i="1" dirty="0">
                <a:solidFill>
                  <a:schemeClr val="bg1"/>
                </a:solidFill>
              </a:rPr>
              <a:t>Momentum</a:t>
            </a:r>
            <a:endParaRPr lang="en-US" dirty="0">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735E93-ABF1-56B3-B448-3A38550DAA86}"/>
                  </a:ext>
                </a:extLst>
              </p:cNvPr>
              <p:cNvSpPr txBox="1"/>
              <p:nvPr/>
            </p:nvSpPr>
            <p:spPr>
              <a:xfrm>
                <a:off x="226192" y="1661984"/>
                <a:ext cx="3286669"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𝑢</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𝑢</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𝑓𝑣</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𝑔</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𝑧</m:t>
                          </m:r>
                        </m:num>
                        <m:den>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𝑥</m:t>
                          </m:r>
                        </m:den>
                      </m:f>
                      <m:r>
                        <a:rPr lang="en-US" b="0" i="0" smtClean="0">
                          <a:solidFill>
                            <a:schemeClr val="bg1"/>
                          </a:solidFill>
                          <a:latin typeface="Cambria Math" panose="02040503050406030204" pitchFamily="18" charset="0"/>
                          <a:ea typeface="Cambria Math" panose="02040503050406030204" pitchFamily="18" charset="0"/>
                        </a:rPr>
                        <m:t> − </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𝐹</m:t>
                          </m:r>
                        </m:e>
                        <m:sub>
                          <m:r>
                            <a:rPr lang="en-US" b="0" i="1" smtClean="0">
                              <a:solidFill>
                                <a:schemeClr val="bg1"/>
                              </a:solidFill>
                              <a:latin typeface="Cambria Math" panose="02040503050406030204" pitchFamily="18" charset="0"/>
                              <a:ea typeface="Cambria Math" panose="02040503050406030204" pitchFamily="18" charset="0"/>
                            </a:rPr>
                            <m:t>𝑥</m:t>
                          </m:r>
                        </m:sub>
                      </m:sSub>
                    </m:oMath>
                  </m:oMathPara>
                </a14:m>
                <a:endParaRPr lang="en-US" dirty="0">
                  <a:solidFill>
                    <a:schemeClr val="bg1"/>
                  </a:solidFill>
                </a:endParaRPr>
              </a:p>
            </p:txBody>
          </p:sp>
        </mc:Choice>
        <mc:Fallback xmlns="">
          <p:sp>
            <p:nvSpPr>
              <p:cNvPr id="6" name="TextBox 5">
                <a:extLst>
                  <a:ext uri="{FF2B5EF4-FFF2-40B4-BE49-F238E27FC236}">
                    <a16:creationId xmlns:a16="http://schemas.microsoft.com/office/drawing/2014/main" id="{A2735E93-ABF1-56B3-B448-3A38550DAA86}"/>
                  </a:ext>
                </a:extLst>
              </p:cNvPr>
              <p:cNvSpPr txBox="1">
                <a:spLocks noRot="1" noChangeAspect="1" noMove="1" noResize="1" noEditPoints="1" noAdjustHandles="1" noChangeArrowheads="1" noChangeShapeType="1" noTextEdit="1"/>
              </p:cNvSpPr>
              <p:nvPr/>
            </p:nvSpPr>
            <p:spPr>
              <a:xfrm>
                <a:off x="226192" y="1661984"/>
                <a:ext cx="3286669" cy="526683"/>
              </a:xfrm>
              <a:prstGeom prst="rect">
                <a:avLst/>
              </a:prstGeom>
              <a:blipFill>
                <a:blip r:embed="rId2"/>
                <a:stretch>
                  <a:fillRect l="-1154" t="-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C4E533-9A91-8B64-61F6-8A6D99361169}"/>
                  </a:ext>
                </a:extLst>
              </p:cNvPr>
              <p:cNvSpPr txBox="1"/>
              <p:nvPr/>
            </p:nvSpPr>
            <p:spPr>
              <a:xfrm>
                <a:off x="201140" y="2496045"/>
                <a:ext cx="3369449" cy="574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𝑣</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𝑣</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𝑓𝑢</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𝑔</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𝑧</m:t>
                          </m:r>
                        </m:num>
                        <m:den>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𝑦</m:t>
                          </m:r>
                        </m:den>
                      </m:f>
                      <m:r>
                        <a:rPr lang="en-US" b="0" i="0" smtClean="0">
                          <a:solidFill>
                            <a:schemeClr val="bg1"/>
                          </a:solidFill>
                          <a:latin typeface="Cambria Math" panose="02040503050406030204" pitchFamily="18" charset="0"/>
                          <a:ea typeface="Cambria Math" panose="02040503050406030204" pitchFamily="18" charset="0"/>
                        </a:rPr>
                        <m:t> − </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𝐹</m:t>
                          </m:r>
                        </m:e>
                        <m:sub>
                          <m:r>
                            <a:rPr lang="en-US" b="0" i="1" smtClean="0">
                              <a:solidFill>
                                <a:schemeClr val="bg1"/>
                              </a:solidFill>
                              <a:latin typeface="Cambria Math" panose="02040503050406030204" pitchFamily="18" charset="0"/>
                              <a:ea typeface="Cambria Math" panose="02040503050406030204" pitchFamily="18" charset="0"/>
                            </a:rPr>
                            <m:t>𝑦</m:t>
                          </m:r>
                        </m:sub>
                      </m:sSub>
                    </m:oMath>
                  </m:oMathPara>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49C4E533-9A91-8B64-61F6-8A6D99361169}"/>
                  </a:ext>
                </a:extLst>
              </p:cNvPr>
              <p:cNvSpPr txBox="1">
                <a:spLocks noRot="1" noChangeAspect="1" noMove="1" noResize="1" noEditPoints="1" noAdjustHandles="1" noChangeArrowheads="1" noChangeShapeType="1" noTextEdit="1"/>
              </p:cNvSpPr>
              <p:nvPr/>
            </p:nvSpPr>
            <p:spPr>
              <a:xfrm>
                <a:off x="201140" y="2496045"/>
                <a:ext cx="3369449" cy="574003"/>
              </a:xfrm>
              <a:prstGeom prst="rect">
                <a:avLst/>
              </a:prstGeom>
              <a:blipFill>
                <a:blip r:embed="rId3"/>
                <a:stretch>
                  <a:fillRect t="-2174"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D45745-4C0D-A7DF-6EFB-DA506C1136EC}"/>
                  </a:ext>
                </a:extLst>
              </p:cNvPr>
              <p:cNvSpPr txBox="1"/>
              <p:nvPr/>
            </p:nvSpPr>
            <p:spPr>
              <a:xfrm>
                <a:off x="226192" y="3429000"/>
                <a:ext cx="3463128" cy="583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𝑤</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𝑤</m:t>
                      </m:r>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𝜌</m:t>
                              </m:r>
                            </m:e>
                            <m:sub>
                              <m:r>
                                <a:rPr lang="en-US" b="0" i="1" smtClean="0">
                                  <a:solidFill>
                                    <a:schemeClr val="bg1"/>
                                  </a:solidFill>
                                  <a:latin typeface="Cambria Math" panose="02040503050406030204" pitchFamily="18" charset="0"/>
                                  <a:ea typeface="Cambria Math" panose="02040503050406030204" pitchFamily="18" charset="0"/>
                                </a:rPr>
                                <m:t>0</m:t>
                              </m:r>
                            </m:sub>
                          </m:sSub>
                        </m:den>
                      </m:f>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𝑝</m:t>
                              </m:r>
                            </m:e>
                            <m:sup>
                              <m:r>
                                <a:rPr lang="en-US" b="0" i="1" smtClean="0">
                                  <a:solidFill>
                                    <a:schemeClr val="bg1"/>
                                  </a:solidFill>
                                  <a:latin typeface="Cambria Math" panose="02040503050406030204" pitchFamily="18" charset="0"/>
                                  <a:ea typeface="Cambria Math" panose="02040503050406030204" pitchFamily="18" charset="0"/>
                                </a:rPr>
                                <m:t>′</m:t>
                              </m:r>
                            </m:sup>
                          </m:sSup>
                        </m:num>
                        <m:den>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𝑧</m:t>
                          </m:r>
                        </m:den>
                      </m:f>
                      <m:r>
                        <a:rPr lang="en-US" b="0" i="0"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𝐵𝑔</m:t>
                      </m:r>
                      <m:r>
                        <a:rPr lang="en-US" b="0" i="0"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𝑔𝑞</m:t>
                      </m:r>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06D45745-4C0D-A7DF-6EFB-DA506C1136EC}"/>
                  </a:ext>
                </a:extLst>
              </p:cNvPr>
              <p:cNvSpPr txBox="1">
                <a:spLocks noRot="1" noChangeAspect="1" noMove="1" noResize="1" noEditPoints="1" noAdjustHandles="1" noChangeArrowheads="1" noChangeShapeType="1" noTextEdit="1"/>
              </p:cNvSpPr>
              <p:nvPr/>
            </p:nvSpPr>
            <p:spPr>
              <a:xfrm>
                <a:off x="226192" y="3429000"/>
                <a:ext cx="3463128" cy="583493"/>
              </a:xfrm>
              <a:prstGeom prst="rect">
                <a:avLst/>
              </a:prstGeom>
              <a:blipFill>
                <a:blip r:embed="rId4"/>
                <a:stretch>
                  <a:fillRect l="-1095" t="-2174" r="-1095" b="-15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FD6070C-6CEE-5D83-1F98-CFD08D56BF0F}"/>
              </a:ext>
            </a:extLst>
          </p:cNvPr>
          <p:cNvSpPr txBox="1"/>
          <p:nvPr/>
        </p:nvSpPr>
        <p:spPr>
          <a:xfrm>
            <a:off x="4609069" y="1069442"/>
            <a:ext cx="4572000" cy="369332"/>
          </a:xfrm>
          <a:prstGeom prst="rect">
            <a:avLst/>
          </a:prstGeom>
          <a:noFill/>
        </p:spPr>
        <p:txBody>
          <a:bodyPr wrap="square">
            <a:spAutoFit/>
          </a:bodyPr>
          <a:lstStyle/>
          <a:p>
            <a:r>
              <a:rPr lang="en-US" i="1" dirty="0">
                <a:solidFill>
                  <a:schemeClr val="bg1"/>
                </a:solidFill>
              </a:rPr>
              <a:t>Mass continuity</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53FC00-4A44-7E43-F797-BCB39868EE94}"/>
                  </a:ext>
                </a:extLst>
              </p:cNvPr>
              <p:cNvSpPr txBox="1"/>
              <p:nvPr/>
            </p:nvSpPr>
            <p:spPr>
              <a:xfrm>
                <a:off x="4702777" y="1670270"/>
                <a:ext cx="1856727" cy="574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𝑢</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𝑥</m:t>
                          </m:r>
                        </m:den>
                      </m:f>
                      <m:r>
                        <a:rPr lang="en-US"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𝑣</m:t>
                          </m:r>
                        </m:num>
                        <m:den>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𝑦</m:t>
                          </m:r>
                        </m:den>
                      </m:f>
                      <m:r>
                        <a:rPr lang="en-US" b="0" i="1"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𝜔</m:t>
                          </m:r>
                        </m:num>
                        <m:den>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𝑝</m:t>
                          </m:r>
                        </m:den>
                      </m:f>
                      <m:r>
                        <a:rPr lang="en-US" b="0" i="0"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3553FC00-4A44-7E43-F797-BCB39868EE94}"/>
                  </a:ext>
                </a:extLst>
              </p:cNvPr>
              <p:cNvSpPr txBox="1">
                <a:spLocks noRot="1" noChangeAspect="1" noMove="1" noResize="1" noEditPoints="1" noAdjustHandles="1" noChangeArrowheads="1" noChangeShapeType="1" noTextEdit="1"/>
              </p:cNvSpPr>
              <p:nvPr/>
            </p:nvSpPr>
            <p:spPr>
              <a:xfrm>
                <a:off x="4702777" y="1670270"/>
                <a:ext cx="1856727" cy="574003"/>
              </a:xfrm>
              <a:prstGeom prst="rect">
                <a:avLst/>
              </a:prstGeom>
              <a:blipFill>
                <a:blip r:embed="rId5"/>
                <a:stretch>
                  <a:fillRect l="-2721" t="-2174" r="-2721" b="-1521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3555C46-5647-A5CB-66C7-DCCA8B91AC70}"/>
              </a:ext>
            </a:extLst>
          </p:cNvPr>
          <p:cNvSpPr txBox="1"/>
          <p:nvPr/>
        </p:nvSpPr>
        <p:spPr>
          <a:xfrm>
            <a:off x="4609069" y="2885382"/>
            <a:ext cx="4572000" cy="369332"/>
          </a:xfrm>
          <a:prstGeom prst="rect">
            <a:avLst/>
          </a:prstGeom>
          <a:noFill/>
        </p:spPr>
        <p:txBody>
          <a:bodyPr wrap="square">
            <a:spAutoFit/>
          </a:bodyPr>
          <a:lstStyle/>
          <a:p>
            <a:r>
              <a:rPr lang="en-US" i="1" dirty="0">
                <a:solidFill>
                  <a:schemeClr val="bg1"/>
                </a:solidFill>
              </a:rPr>
              <a:t>Thermodynamics</a:t>
            </a:r>
            <a:endParaRPr lang="en-US"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5F7F24-F7E2-4408-1389-F17A71846166}"/>
                  </a:ext>
                </a:extLst>
              </p:cNvPr>
              <p:cNvSpPr txBox="1"/>
              <p:nvPr/>
            </p:nvSpPr>
            <p:spPr>
              <a:xfrm>
                <a:off x="4702777" y="3505801"/>
                <a:ext cx="2772682" cy="621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𝑇</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𝑇</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𝜔</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𝑅𝑇</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𝑐</m:t>
                              </m:r>
                            </m:e>
                            <m:sub>
                              <m:r>
                                <a:rPr lang="en-US" b="0" i="1" smtClean="0">
                                  <a:solidFill>
                                    <a:schemeClr val="bg1"/>
                                  </a:solidFill>
                                  <a:latin typeface="Cambria Math" panose="02040503050406030204" pitchFamily="18" charset="0"/>
                                  <a:ea typeface="Cambria Math" panose="02040503050406030204" pitchFamily="18" charset="0"/>
                                </a:rPr>
                                <m:t>𝑝</m:t>
                              </m:r>
                            </m:sub>
                          </m:sSub>
                          <m:r>
                            <a:rPr lang="en-US" b="0" i="1" smtClean="0">
                              <a:solidFill>
                                <a:schemeClr val="bg1"/>
                              </a:solidFill>
                              <a:latin typeface="Cambria Math" panose="02040503050406030204" pitchFamily="18" charset="0"/>
                              <a:ea typeface="Cambria Math" panose="02040503050406030204" pitchFamily="18" charset="0"/>
                            </a:rPr>
                            <m:t>𝑝</m:t>
                          </m:r>
                        </m:den>
                      </m:f>
                      <m:r>
                        <a:rPr lang="en-US" b="0" i="0"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ℋ</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𝑐</m:t>
                              </m:r>
                            </m:e>
                            <m:sub>
                              <m:r>
                                <a:rPr lang="en-US" b="0" i="1" smtClean="0">
                                  <a:solidFill>
                                    <a:schemeClr val="bg1"/>
                                  </a:solidFill>
                                  <a:latin typeface="Cambria Math" panose="02040503050406030204" pitchFamily="18" charset="0"/>
                                  <a:ea typeface="Cambria Math" panose="02040503050406030204" pitchFamily="18" charset="0"/>
                                </a:rPr>
                                <m:t>𝑝</m:t>
                              </m:r>
                            </m:sub>
                          </m:sSub>
                        </m:den>
                      </m:f>
                    </m:oMath>
                  </m:oMathPara>
                </a14:m>
                <a:endParaRPr lang="en-US" dirty="0">
                  <a:solidFill>
                    <a:schemeClr val="bg1"/>
                  </a:solidFill>
                </a:endParaRPr>
              </a:p>
            </p:txBody>
          </p:sp>
        </mc:Choice>
        <mc:Fallback xmlns="">
          <p:sp>
            <p:nvSpPr>
              <p:cNvPr id="13" name="TextBox 12">
                <a:extLst>
                  <a:ext uri="{FF2B5EF4-FFF2-40B4-BE49-F238E27FC236}">
                    <a16:creationId xmlns:a16="http://schemas.microsoft.com/office/drawing/2014/main" id="{F55F7F24-F7E2-4408-1389-F17A71846166}"/>
                  </a:ext>
                </a:extLst>
              </p:cNvPr>
              <p:cNvSpPr txBox="1">
                <a:spLocks noRot="1" noChangeAspect="1" noMove="1" noResize="1" noEditPoints="1" noAdjustHandles="1" noChangeArrowheads="1" noChangeShapeType="1" noTextEdit="1"/>
              </p:cNvSpPr>
              <p:nvPr/>
            </p:nvSpPr>
            <p:spPr>
              <a:xfrm>
                <a:off x="4702777" y="3505801"/>
                <a:ext cx="2772682" cy="621517"/>
              </a:xfrm>
              <a:prstGeom prst="rect">
                <a:avLst/>
              </a:prstGeom>
              <a:blipFill>
                <a:blip r:embed="rId6"/>
                <a:stretch>
                  <a:fillRect l="-1826" t="-2041" r="-137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C08232-645A-DD02-A00B-C0F4FCF269AD}"/>
                  </a:ext>
                </a:extLst>
              </p:cNvPr>
              <p:cNvSpPr txBox="1"/>
              <p:nvPr/>
            </p:nvSpPr>
            <p:spPr>
              <a:xfrm>
                <a:off x="4712606" y="4418567"/>
                <a:ext cx="2224776"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𝑞</m:t>
                          </m:r>
                        </m:num>
                        <m:den>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𝑡</m:t>
                          </m:r>
                        </m:den>
                      </m:f>
                      <m:r>
                        <a:rPr lang="en-US" b="0" i="0"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𝒖</m:t>
                      </m:r>
                      <m:r>
                        <a:rPr lang="en-US" b="1"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𝑞</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𝐸</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𝑃</m:t>
                      </m:r>
                    </m:oMath>
                  </m:oMathPara>
                </a14:m>
                <a:endParaRPr lang="en-US" dirty="0">
                  <a:solidFill>
                    <a:schemeClr val="bg1"/>
                  </a:solidFill>
                </a:endParaRPr>
              </a:p>
            </p:txBody>
          </p:sp>
        </mc:Choice>
        <mc:Fallback xmlns="">
          <p:sp>
            <p:nvSpPr>
              <p:cNvPr id="14" name="TextBox 13">
                <a:extLst>
                  <a:ext uri="{FF2B5EF4-FFF2-40B4-BE49-F238E27FC236}">
                    <a16:creationId xmlns:a16="http://schemas.microsoft.com/office/drawing/2014/main" id="{A3C08232-645A-DD02-A00B-C0F4FCF269AD}"/>
                  </a:ext>
                </a:extLst>
              </p:cNvPr>
              <p:cNvSpPr txBox="1">
                <a:spLocks noRot="1" noChangeAspect="1" noMove="1" noResize="1" noEditPoints="1" noAdjustHandles="1" noChangeArrowheads="1" noChangeShapeType="1" noTextEdit="1"/>
              </p:cNvSpPr>
              <p:nvPr/>
            </p:nvSpPr>
            <p:spPr>
              <a:xfrm>
                <a:off x="4712606" y="4418567"/>
                <a:ext cx="2224776" cy="526683"/>
              </a:xfrm>
              <a:prstGeom prst="rect">
                <a:avLst/>
              </a:prstGeom>
              <a:blipFill>
                <a:blip r:embed="rId7"/>
                <a:stretch>
                  <a:fillRect l="-2273" t="-2381" r="-1705" b="-14286"/>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4ECBBA9-1ADE-A968-2EB6-26213A6E4C9F}"/>
              </a:ext>
            </a:extLst>
          </p:cNvPr>
          <p:cNvSpPr/>
          <p:nvPr/>
        </p:nvSpPr>
        <p:spPr>
          <a:xfrm>
            <a:off x="139695" y="1438774"/>
            <a:ext cx="499132" cy="28451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A297FAC-4414-C255-D2B7-30D54C90A475}"/>
              </a:ext>
            </a:extLst>
          </p:cNvPr>
          <p:cNvSpPr/>
          <p:nvPr/>
        </p:nvSpPr>
        <p:spPr>
          <a:xfrm>
            <a:off x="4609069" y="3240702"/>
            <a:ext cx="499132" cy="185739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2AD2EA-BF35-80EE-A00C-927CE2BC7B48}"/>
              </a:ext>
            </a:extLst>
          </p:cNvPr>
          <p:cNvSpPr txBox="1"/>
          <p:nvPr/>
        </p:nvSpPr>
        <p:spPr>
          <a:xfrm>
            <a:off x="139695" y="6089461"/>
            <a:ext cx="6711190" cy="369332"/>
          </a:xfrm>
          <a:prstGeom prst="rect">
            <a:avLst/>
          </a:prstGeom>
          <a:noFill/>
        </p:spPr>
        <p:txBody>
          <a:bodyPr wrap="square">
            <a:spAutoFit/>
          </a:bodyPr>
          <a:lstStyle/>
          <a:p>
            <a:r>
              <a:rPr lang="en-US" b="1" dirty="0">
                <a:solidFill>
                  <a:srgbClr val="FFFF00"/>
                </a:solidFill>
              </a:rPr>
              <a:t>The basic challenge involves how do we step forward in time? </a:t>
            </a:r>
            <a:endParaRPr lang="en-US" dirty="0">
              <a:solidFill>
                <a:srgbClr val="FFFF00"/>
              </a:solidFill>
            </a:endParaRPr>
          </a:p>
        </p:txBody>
      </p:sp>
    </p:spTree>
    <p:extLst>
      <p:ext uri="{BB962C8B-B14F-4D97-AF65-F5344CB8AC3E}">
        <p14:creationId xmlns:p14="http://schemas.microsoft.com/office/powerpoint/2010/main" val="3630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1890</Words>
  <Application>Microsoft Macintosh PowerPoint</Application>
  <PresentationFormat>On-screen Show (4:3)</PresentationFormat>
  <Paragraphs>273</Paragraphs>
  <Slides>43</Slides>
  <Notes>27</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Times</vt:lpstr>
      <vt:lpstr>Aptos</vt:lpstr>
      <vt:lpstr>Aptos Display</vt:lpstr>
      <vt:lpstr>Arial</vt:lpstr>
      <vt:lpstr>Calibri</vt:lpstr>
      <vt:lpstr>Cambria Math</vt:lpstr>
      <vt:lpstr>MgOpen Cosmetica</vt:lpstr>
      <vt:lpstr>Skeena</vt:lpstr>
      <vt:lpstr>Symbol</vt:lpstr>
      <vt:lpstr>Tahoma</vt:lpstr>
      <vt:lpstr>Times New Roman</vt:lpstr>
      <vt:lpstr>Office Theme</vt:lpstr>
      <vt:lpstr>Module 1: Traditional NWP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Chart for Each Time Step</vt:lpstr>
      <vt:lpstr>Discretization on a grid</vt:lpstr>
      <vt:lpstr>PowerPoint Presentation</vt:lpstr>
      <vt:lpstr>PowerPoint Presentation</vt:lpstr>
      <vt:lpstr>PowerPoint Presentation</vt:lpstr>
      <vt:lpstr>PowerPoint Presentation</vt:lpstr>
      <vt:lpstr>Convective Parameterization </vt:lpstr>
      <vt:lpstr>Microphysical Parameterization</vt:lpstr>
      <vt:lpstr>PowerPoint Presentation</vt:lpstr>
      <vt:lpstr>PowerPoint Presentation</vt:lpstr>
      <vt:lpstr>Boundary Layer Parameterization</vt:lpstr>
      <vt:lpstr>PowerPoint Presentation</vt:lpstr>
      <vt:lpstr>Land Surface Parameterization </vt:lpstr>
      <vt:lpstr>PowerPoint Presentation</vt:lpstr>
      <vt:lpstr>Gravity Wave Drag Parameterization </vt:lpstr>
      <vt:lpstr>PowerPoint Presentation</vt:lpstr>
      <vt:lpstr>Three Sources of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Powell, Scott (CIV)</dc:creator>
  <cp:lastModifiedBy>Powell, Scott (CIV)</cp:lastModifiedBy>
  <cp:revision>1</cp:revision>
  <dcterms:created xsi:type="dcterms:W3CDTF">2026-01-02T22:11:06Z</dcterms:created>
  <dcterms:modified xsi:type="dcterms:W3CDTF">2026-01-02T22:11:55Z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bbd4a6-dc2f-44d9-ad2c-c28d4679873f_Enabled">
    <vt:lpwstr>true</vt:lpwstr>
  </property>
  <property fmtid="{D5CDD505-2E9C-101B-9397-08002B2CF9AE}" pid="3" name="MSIP_Label_acbbd4a6-dc2f-44d9-ad2c-c28d4679873f_SetDate">
    <vt:lpwstr>2026-01-02T22:11:54Z</vt:lpwstr>
  </property>
  <property fmtid="{D5CDD505-2E9C-101B-9397-08002B2CF9AE}" pid="4" name="MSIP_Label_acbbd4a6-dc2f-44d9-ad2c-c28d4679873f_Method">
    <vt:lpwstr>Standard</vt:lpwstr>
  </property>
  <property fmtid="{D5CDD505-2E9C-101B-9397-08002B2CF9AE}" pid="5" name="MSIP_Label_acbbd4a6-dc2f-44d9-ad2c-c28d4679873f_Name">
    <vt:lpwstr>No Label</vt:lpwstr>
  </property>
  <property fmtid="{D5CDD505-2E9C-101B-9397-08002B2CF9AE}" pid="6" name="MSIP_Label_acbbd4a6-dc2f-44d9-ad2c-c28d4679873f_SiteId">
    <vt:lpwstr>6d936231-a517-40ea-9199-f7578963378e</vt:lpwstr>
  </property>
  <property fmtid="{D5CDD505-2E9C-101B-9397-08002B2CF9AE}" pid="7" name="MSIP_Label_acbbd4a6-dc2f-44d9-ad2c-c28d4679873f_ActionId">
    <vt:lpwstr>2f9346ff-2a46-439a-9b11-3fedbee2285a</vt:lpwstr>
  </property>
  <property fmtid="{D5CDD505-2E9C-101B-9397-08002B2CF9AE}" pid="8" name="MSIP_Label_acbbd4a6-dc2f-44d9-ad2c-c28d4679873f_ContentBits">
    <vt:lpwstr>0</vt:lpwstr>
  </property>
  <property fmtid="{D5CDD505-2E9C-101B-9397-08002B2CF9AE}" pid="9" name="MSIP_Label_acbbd4a6-dc2f-44d9-ad2c-c28d4679873f_Tag">
    <vt:lpwstr>50, 3, 0, 1</vt:lpwstr>
  </property>
</Properties>
</file>